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2" r:id="rId1"/>
  </p:sldMasterIdLst>
  <p:notesMasterIdLst>
    <p:notesMasterId r:id="rId56"/>
  </p:notesMasterIdLst>
  <p:sldIdLst>
    <p:sldId id="339" r:id="rId2"/>
    <p:sldId id="340" r:id="rId3"/>
    <p:sldId id="306" r:id="rId4"/>
    <p:sldId id="267" r:id="rId5"/>
    <p:sldId id="341" r:id="rId6"/>
    <p:sldId id="308" r:id="rId7"/>
    <p:sldId id="272" r:id="rId8"/>
    <p:sldId id="275" r:id="rId9"/>
    <p:sldId id="276" r:id="rId10"/>
    <p:sldId id="278" r:id="rId11"/>
    <p:sldId id="279" r:id="rId12"/>
    <p:sldId id="280" r:id="rId13"/>
    <p:sldId id="281" r:id="rId14"/>
    <p:sldId id="305" r:id="rId15"/>
    <p:sldId id="309" r:id="rId16"/>
    <p:sldId id="282" r:id="rId17"/>
    <p:sldId id="283" r:id="rId18"/>
    <p:sldId id="285" r:id="rId19"/>
    <p:sldId id="323" r:id="rId20"/>
    <p:sldId id="337" r:id="rId21"/>
    <p:sldId id="326" r:id="rId22"/>
    <p:sldId id="327" r:id="rId23"/>
    <p:sldId id="324" r:id="rId24"/>
    <p:sldId id="325" r:id="rId25"/>
    <p:sldId id="314" r:id="rId26"/>
    <p:sldId id="315" r:id="rId27"/>
    <p:sldId id="316" r:id="rId28"/>
    <p:sldId id="319" r:id="rId29"/>
    <p:sldId id="317" r:id="rId30"/>
    <p:sldId id="307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10" r:id="rId41"/>
    <p:sldId id="311" r:id="rId42"/>
    <p:sldId id="312" r:id="rId43"/>
    <p:sldId id="313" r:id="rId44"/>
    <p:sldId id="328" r:id="rId45"/>
    <p:sldId id="329" r:id="rId46"/>
    <p:sldId id="334" r:id="rId47"/>
    <p:sldId id="320" r:id="rId48"/>
    <p:sldId id="321" r:id="rId49"/>
    <p:sldId id="322" r:id="rId50"/>
    <p:sldId id="335" r:id="rId51"/>
    <p:sldId id="336" r:id="rId52"/>
    <p:sldId id="338" r:id="rId53"/>
    <p:sldId id="342" r:id="rId54"/>
    <p:sldId id="331" r:id="rId55"/>
  </p:sldIdLst>
  <p:sldSz cx="12192000" cy="6858000"/>
  <p:notesSz cx="6858000" cy="9144000"/>
  <p:defaultTextStyle>
    <a:defPPr>
      <a:defRPr lang="en-A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41"/>
    <p:restoredTop sz="85658"/>
  </p:normalViewPr>
  <p:slideViewPr>
    <p:cSldViewPr snapToGrid="0">
      <p:cViewPr varScale="1">
        <p:scale>
          <a:sx n="92" d="100"/>
          <a:sy n="92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F20CC-BA12-CA4D-B6B2-677B48B1DB5A}" type="datetimeFigureOut">
              <a:rPr lang="en-AE" smtClean="0"/>
              <a:t>27/02/2024</a:t>
            </a:fld>
            <a:endParaRPr lang="en-A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A7258-EC7D-354E-ADAD-A036D05770D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734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27755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6962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15511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27280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44304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191894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57355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40343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19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5105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63561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8323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46973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48096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09326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5842628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45266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20555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7834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29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257158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30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222871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42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50968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3662998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45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899914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49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47182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50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52751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51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66944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52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2116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53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4150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4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102055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5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02678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6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703181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7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46700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8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9122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A7258-EC7D-354E-ADAD-A036D05770DD}" type="slidenum">
              <a:rPr lang="en-AE" smtClean="0"/>
              <a:t>9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975136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FE7B-7F3D-1E01-2227-A769ACA5C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5CC08-8FED-E9D8-8C74-047EF29DB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EA22D-B86C-74B5-0CC7-2587B785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FDA4-B5F9-224D-9C2B-49B84C192F60}" type="datetimeFigureOut">
              <a:rPr lang="en-AE" smtClean="0"/>
              <a:t>27/02/2024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D265E-CE8A-2342-8699-83107E2DF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3A3AB-5509-060C-3161-D4DA64EF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7609-B1C3-144F-8698-939F2B87A5B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26416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5DFB8-8442-89AD-2DB8-1D638742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5F4BA3-A0E5-80A8-BFDF-227CD70AA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BDB4B-AF80-F8AD-F5D1-FFD42A24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121E2-CB11-B24A-9AC7-401011BDAF6A}" type="datetime1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53C2C-49B5-5E84-1CE0-03B8146D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13E07-6174-ECD0-6DB7-9D5DE113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7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134A50-ACFE-768A-B20A-F4B099AFEF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362760-117D-8F95-6670-2AF0D2EF73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8C673-B91B-78BB-77A9-B7CED89E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927D-9889-6449-8DED-75BCF3F99452}" type="datetime1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09F6B-9D44-647D-2EDF-16B167088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8F30-20D7-AB4F-D32D-5F4946D4F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 slide 1">
    <p:bg>
      <p:bgPr>
        <a:solidFill>
          <a:srgbClr val="220337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206467" y="1671576"/>
            <a:ext cx="9778400" cy="21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3328267" y="5700972"/>
            <a:ext cx="5535200" cy="4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1219170" lvl="1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828754" lvl="2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2438339" lvl="3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3047924" lvl="4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3657509" lvl="5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4267093" lvl="6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●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4876678" lvl="7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○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5486263" lvl="8" indent="-38945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Montserrat SemiBold"/>
              <a:buChar char="■"/>
              <a:defRPr sz="1333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328267" y="3722152"/>
            <a:ext cx="5535200" cy="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9244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15600" y="783967"/>
            <a:ext cx="8734800" cy="8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15600" y="1931200"/>
            <a:ext cx="8734800" cy="2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13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13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13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1333"/>
              </a:spcBef>
              <a:spcAft>
                <a:spcPts val="13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226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D666-223E-3284-1CD8-5CFC06F6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62A3-9EEB-3E3E-4E60-2225B0196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ED766-854F-38DA-A90C-CF119F18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CFDA4-B5F9-224D-9C2B-49B84C192F60}" type="datetimeFigureOut">
              <a:rPr lang="en-AE" smtClean="0"/>
              <a:t>27/02/2024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EF765-3655-4605-B8E4-AF62996C4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0BB8E-32C2-A8DF-A743-3C78632E6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87609-B1C3-144F-8698-939F2B87A5B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795083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F0DE0-4FB6-CF83-D88F-423D7075F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0AD203-C6FE-2C13-01E7-561C4A38F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F566B-8688-2933-0FD8-39B95EA0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9634F-61EC-BC40-B515-FCE1DB240BD8}" type="datetime1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E5E4E-DA3E-62DF-32C4-5E632B40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15D80-9D8C-8253-BC4F-0E85545F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3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A4154-30B3-BAF7-806C-2866AA66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2842A-488F-8069-793D-AB0E61CFA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1BE8BF-7979-DB49-F32D-1B3725D5A8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0A1AC6-CB60-4BD8-D8C0-07EFBCEAB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41D9-56B8-9D4D-86DC-67BB1E7C80D4}" type="datetime1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C7C2-A078-BE78-51FE-619E34D2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7465B-E829-2EAA-2A5D-DC5F172A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06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1A3B-12C1-E731-3BEF-6EE63D32B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ADDD5-03BC-02F9-830F-2D8D947C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A3A97-8B82-F98E-0CC2-59A6D5098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3A99C-FAE6-8F3D-EAD3-EFE96E136F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E4585-23F6-3EAC-3A78-530E00324C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EE5F36-1399-2BCF-2EB8-AD26AB4B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902F-E780-8C4E-8D06-0C5C074F6CA6}" type="datetime1">
              <a:rPr lang="en-US" smtClean="0"/>
              <a:t>2/27/24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E264C-E4B9-104C-9088-94F15005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B4911-6126-3829-7B5E-58F373AF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9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15243-9B86-712F-7CFE-309450F8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0FAC1-3CCE-A2C7-C565-97B0C72EE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76020-2CC2-B94C-A0FB-AC29C558C049}" type="datetime1">
              <a:rPr lang="en-US" smtClean="0"/>
              <a:t>2/27/24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523DE-3C45-F0C8-F623-993A1C60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30BFE-AD5F-4C59-3F5F-C8437B322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4758B-84F9-B907-1C7B-0F242F9DF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417A-D270-9D4E-8005-79A4F0E3B66D}" type="datetime1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E09FF-98D6-16D0-7825-7EB1DFBEC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08FB1-3951-4DE3-7E7A-7CB7F9A7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9529A-C751-4009-3DAF-E1D2102A1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A667-CF6A-7A48-60F1-CDA59CE95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1EFC8-9C1E-943F-8CFD-43BFAAE26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5F7C50-EE4D-53B2-C016-CB55F81F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22E2E-3119-AD45-8848-50D17A976B21}" type="datetime1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543D33-8815-B3B7-80B6-918E963B4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C6AF6-5CC8-9B9C-F554-22230B83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3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2772F-338B-802B-7C4F-26E895A53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9CC10F-3CFA-05BE-7E10-922B4461F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65D2D-7AF5-8CF3-9CEC-320AF3C1B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9E9CD-039D-36D1-8E98-5E5813D55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C0724-B9FC-6246-8DDC-365DA8335DC3}" type="datetime1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90371-CEB4-0126-BDA1-D11189F3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18688-0B2C-3F15-3C2A-6F6E84A9B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4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DB1248-E982-05C5-9EF1-1124BBCDA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1CF6C-F6A5-62FE-951E-C7B92AA25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88E3D-08BC-3EF8-AE2A-8F3AC9D66C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0CFDA4-B5F9-224D-9C2B-49B84C192F60}" type="datetimeFigureOut">
              <a:rPr lang="en-AE" smtClean="0"/>
              <a:t>27/02/2024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5E0C0-B2C2-600C-F3E1-5627DFD2C3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3CDAC-FD6A-7AF0-05A6-F636DDE8F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D87609-B1C3-144F-8698-939F2B87A5BD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460070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cingola.github.io/SnpEff/snpeff/commandlin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cftools.github.i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pcingola.github.io/SnpEff/snpsift/filter/" TargetMode="External"/><Relationship Id="rId4" Type="http://schemas.openxmlformats.org/officeDocument/2006/relationships/hyperlink" Target="https://gatk.broadinstitute.org/hc/en-us/articles/360037434691-VariantFiltra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cingola.github.io/SnpEff/snpsift/filter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544753/pdf/nihms697486.pdf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899879" y="2365600"/>
            <a:ext cx="10391975" cy="212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 detection and Annotation workshop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20128" indent="0">
              <a:buNone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lang="en-US" sz="14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-27</a:t>
            </a:r>
            <a:r>
              <a:rPr lang="en-US" sz="1400" b="1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Feb 2024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2"/>
          </p:nvPr>
        </p:nvSpPr>
        <p:spPr>
          <a:xfrm>
            <a:off x="3151804" y="4719224"/>
            <a:ext cx="5535200" cy="93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Nizar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Drou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Manikandan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Vinu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1" y="1463850"/>
            <a:ext cx="8915401" cy="4008665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Frame 10"/>
          <p:cNvSpPr/>
          <p:nvPr/>
        </p:nvSpPr>
        <p:spPr>
          <a:xfrm>
            <a:off x="1600201" y="4495801"/>
            <a:ext cx="8978901" cy="1054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5" y="300"/>
                </a:moveTo>
                <a:lnTo>
                  <a:pt x="35" y="21300"/>
                </a:lnTo>
                <a:lnTo>
                  <a:pt x="21565" y="21300"/>
                </a:lnTo>
                <a:lnTo>
                  <a:pt x="21565" y="3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457184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92" name="TextBox 11"/>
          <p:cNvSpPr txBox="1"/>
          <p:nvPr/>
        </p:nvSpPr>
        <p:spPr>
          <a:xfrm>
            <a:off x="5880101" y="5635283"/>
            <a:ext cx="199390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650240"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Genetic Variation</a:t>
            </a:r>
          </a:p>
        </p:txBody>
      </p:sp>
      <p:sp>
        <p:nvSpPr>
          <p:cNvPr id="393" name="http://samtools.github.io/hts-specs/VCFv4.3.pdf"/>
          <p:cNvSpPr txBox="1"/>
          <p:nvPr/>
        </p:nvSpPr>
        <p:spPr>
          <a:xfrm>
            <a:off x="6172535" y="6163116"/>
            <a:ext cx="5948588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http://samtools.github.io/hts-specs/VCFv4.3.pdf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D6CDF14-D1F4-674D-9219-7869E02ADAA6}"/>
              </a:ext>
            </a:extLst>
          </p:cNvPr>
          <p:cNvSpPr txBox="1">
            <a:spLocks/>
          </p:cNvSpPr>
          <p:nvPr/>
        </p:nvSpPr>
        <p:spPr>
          <a:xfrm>
            <a:off x="-2057066" y="79135"/>
            <a:ext cx="8229601" cy="7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en-US" b="1" dirty="0"/>
              <a:t>VCF File Format</a:t>
            </a:r>
          </a:p>
        </p:txBody>
      </p:sp>
    </p:spTree>
    <p:extLst>
      <p:ext uri="{BB962C8B-B14F-4D97-AF65-F5344CB8AC3E}">
        <p14:creationId xmlns:p14="http://schemas.microsoft.com/office/powerpoint/2010/main" val="251740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1" y="5208271"/>
            <a:ext cx="8851901" cy="83355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extBox 3"/>
          <p:cNvSpPr txBox="1"/>
          <p:nvPr/>
        </p:nvSpPr>
        <p:spPr>
          <a:xfrm>
            <a:off x="1981201" y="1176338"/>
            <a:ext cx="7721601" cy="3416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184">
              <a:defRPr b="1">
                <a:latin typeface="Calibri"/>
                <a:ea typeface="Calibri"/>
                <a:cs typeface="Calibri"/>
                <a:sym typeface="Calibri"/>
              </a:defRPr>
            </a:pPr>
            <a:r>
              <a:t>Main Fields:</a:t>
            </a:r>
          </a:p>
          <a:p>
            <a:pPr defTabSz="457184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CHROM: Chromosome within reference genome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POS: Position within Chromosome (or contig)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ID: Identifier – most often rs number from dbSNP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REF: Reference base(s) – can be multiple for insertion/deletion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ALT: Alternate base(s) – can include multiple alternate bases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QUAL: Quality – phred based probability that alternate base(s) is wrong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FILTER: Filter – PASS or reason for fail based on filter criteria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INFO: Additional information – details normally in metadata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FORMAT: Information detailing data types displayed</a:t>
            </a:r>
          </a:p>
          <a:p>
            <a:pPr marL="267881" indent="-267881" defTabSz="457184"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SNP DATA: Normally genotype plus other data types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E77B0E-D60B-B64E-8436-1F7149E051F3}"/>
              </a:ext>
            </a:extLst>
          </p:cNvPr>
          <p:cNvSpPr txBox="1">
            <a:spLocks/>
          </p:cNvSpPr>
          <p:nvPr/>
        </p:nvSpPr>
        <p:spPr>
          <a:xfrm>
            <a:off x="-1844843" y="30111"/>
            <a:ext cx="8229601" cy="7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en-US" b="1" dirty="0"/>
              <a:t>VCF File Format</a:t>
            </a:r>
          </a:p>
        </p:txBody>
      </p:sp>
    </p:spTree>
    <p:extLst>
      <p:ext uri="{BB962C8B-B14F-4D97-AF65-F5344CB8AC3E}">
        <p14:creationId xmlns:p14="http://schemas.microsoft.com/office/powerpoint/2010/main" val="2100838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1" y="1137921"/>
            <a:ext cx="8890001" cy="328930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Straight Arrow Connector 5"/>
          <p:cNvSpPr/>
          <p:nvPr/>
        </p:nvSpPr>
        <p:spPr>
          <a:xfrm flipH="1" flipV="1">
            <a:off x="1809749" y="3839766"/>
            <a:ext cx="151806" cy="70544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2" name="TextBox 6"/>
          <p:cNvSpPr txBox="1"/>
          <p:nvPr/>
        </p:nvSpPr>
        <p:spPr>
          <a:xfrm>
            <a:off x="1631157" y="4545211"/>
            <a:ext cx="875109" cy="80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6" rIns="32145" bIns="32146">
            <a:spAutoFit/>
          </a:bodyPr>
          <a:lstStyle/>
          <a:p>
            <a:pPr defTabSz="321457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00"/>
              <a:t>Chr 20</a:t>
            </a:r>
          </a:p>
          <a:p>
            <a:pPr defTabSz="321457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00"/>
              <a:t>Pos 14370</a:t>
            </a:r>
          </a:p>
        </p:txBody>
      </p:sp>
      <p:sp>
        <p:nvSpPr>
          <p:cNvPr id="403" name="Straight Arrow Connector 7"/>
          <p:cNvSpPr/>
          <p:nvPr/>
        </p:nvSpPr>
        <p:spPr>
          <a:xfrm flipV="1">
            <a:off x="2184797" y="3839767"/>
            <a:ext cx="0" cy="7054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4" name="Straight Arrow Connector 14"/>
          <p:cNvSpPr/>
          <p:nvPr/>
        </p:nvSpPr>
        <p:spPr>
          <a:xfrm flipH="1" flipV="1">
            <a:off x="3399235" y="3830836"/>
            <a:ext cx="151805" cy="70544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5" name="Straight Arrow Connector 15"/>
          <p:cNvSpPr/>
          <p:nvPr/>
        </p:nvSpPr>
        <p:spPr>
          <a:xfrm flipV="1">
            <a:off x="3720704" y="3830837"/>
            <a:ext cx="1" cy="7054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6" name="TextBox 16"/>
          <p:cNvSpPr txBox="1"/>
          <p:nvPr/>
        </p:nvSpPr>
        <p:spPr>
          <a:xfrm>
            <a:off x="3027979" y="4518423"/>
            <a:ext cx="1147666" cy="55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5" tIns="32146" rIns="32145" bIns="32146">
            <a:spAutoFit/>
          </a:bodyPr>
          <a:lstStyle/>
          <a:p>
            <a:pPr defTabSz="321457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00" dirty="0"/>
              <a:t>Reference G</a:t>
            </a:r>
          </a:p>
          <a:p>
            <a:pPr defTabSz="321457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600" dirty="0"/>
              <a:t>Alternative A</a:t>
            </a:r>
          </a:p>
        </p:txBody>
      </p:sp>
      <p:sp>
        <p:nvSpPr>
          <p:cNvPr id="407" name="Straight Arrow Connector 17"/>
          <p:cNvSpPr/>
          <p:nvPr/>
        </p:nvSpPr>
        <p:spPr>
          <a:xfrm flipV="1">
            <a:off x="4310265" y="3856921"/>
            <a:ext cx="1" cy="135771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8" name="Straight Arrow Connector 20"/>
          <p:cNvSpPr/>
          <p:nvPr/>
        </p:nvSpPr>
        <p:spPr>
          <a:xfrm flipV="1">
            <a:off x="4651624" y="3802248"/>
            <a:ext cx="1" cy="62548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09" name="TextBox 22"/>
          <p:cNvSpPr txBox="1"/>
          <p:nvPr/>
        </p:nvSpPr>
        <p:spPr>
          <a:xfrm>
            <a:off x="4365874" y="4418802"/>
            <a:ext cx="562571" cy="3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6" rIns="32145" bIns="32146">
            <a:spAutoFit/>
          </a:bodyPr>
          <a:lstStyle>
            <a:lvl1pPr defTabSz="457200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Pass</a:t>
            </a:r>
          </a:p>
        </p:txBody>
      </p:sp>
      <p:sp>
        <p:nvSpPr>
          <p:cNvPr id="410" name="Straight Arrow Connector 23"/>
          <p:cNvSpPr/>
          <p:nvPr/>
        </p:nvSpPr>
        <p:spPr>
          <a:xfrm flipV="1">
            <a:off x="5716488" y="3872489"/>
            <a:ext cx="1" cy="544711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1" name="TextBox 25"/>
          <p:cNvSpPr txBox="1"/>
          <p:nvPr/>
        </p:nvSpPr>
        <p:spPr>
          <a:xfrm>
            <a:off x="5100340" y="4441050"/>
            <a:ext cx="1250157" cy="200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6" rIns="32145" bIns="32146">
            <a:spAutoFit/>
          </a:bodyPr>
          <a:lstStyle/>
          <a:p>
            <a:pPr defTabSz="321457">
              <a:defRPr sz="14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Variant Info: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3 samples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14 reads total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Allele Freq = 50%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Variant In dbSNP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Variant in Hapmap2</a:t>
            </a:r>
          </a:p>
        </p:txBody>
      </p:sp>
      <p:sp>
        <p:nvSpPr>
          <p:cNvPr id="412" name="Straight Arrow Connector 29"/>
          <p:cNvSpPr/>
          <p:nvPr/>
        </p:nvSpPr>
        <p:spPr>
          <a:xfrm flipV="1">
            <a:off x="7364017" y="3809335"/>
            <a:ext cx="1" cy="836336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3" name="TextBox 30"/>
          <p:cNvSpPr txBox="1"/>
          <p:nvPr/>
        </p:nvSpPr>
        <p:spPr>
          <a:xfrm>
            <a:off x="6738938" y="4656009"/>
            <a:ext cx="1250156" cy="1357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6" rIns="32145" bIns="32146">
            <a:spAutoFit/>
          </a:bodyPr>
          <a:lstStyle/>
          <a:p>
            <a:pPr defTabSz="321457">
              <a:defRPr sz="14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Expect Info on: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Genotype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Quality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Read Depth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Haplotype Quality</a:t>
            </a:r>
          </a:p>
        </p:txBody>
      </p:sp>
      <p:sp>
        <p:nvSpPr>
          <p:cNvPr id="414" name="TextBox 33"/>
          <p:cNvSpPr txBox="1"/>
          <p:nvPr/>
        </p:nvSpPr>
        <p:spPr>
          <a:xfrm>
            <a:off x="8292702" y="4440791"/>
            <a:ext cx="1580555" cy="1573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6" rIns="32145" bIns="32146">
            <a:spAutoFit/>
          </a:bodyPr>
          <a:lstStyle/>
          <a:p>
            <a:pPr defTabSz="321457">
              <a:defRPr sz="1400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Info: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Genotype = Heterozygote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Quality = 48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Read Depth = 8</a:t>
            </a:r>
          </a:p>
          <a:p>
            <a:pPr defTabSz="321457">
              <a:defRPr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Haplotype Quality = 51&amp;51</a:t>
            </a:r>
          </a:p>
        </p:txBody>
      </p:sp>
      <p:sp>
        <p:nvSpPr>
          <p:cNvPr id="415" name="Straight Arrow Connector 34"/>
          <p:cNvSpPr/>
          <p:nvPr/>
        </p:nvSpPr>
        <p:spPr>
          <a:xfrm flipV="1">
            <a:off x="9078514" y="3839361"/>
            <a:ext cx="1" cy="577898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6" name="TextBox 19"/>
          <p:cNvSpPr txBox="1"/>
          <p:nvPr/>
        </p:nvSpPr>
        <p:spPr>
          <a:xfrm>
            <a:off x="3836787" y="5203763"/>
            <a:ext cx="875110" cy="80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2145" tIns="32146" rIns="32145" bIns="32146">
            <a:spAutoFit/>
          </a:bodyPr>
          <a:lstStyle>
            <a:lvl1pPr defTabSz="457200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Variant Quality 29 </a:t>
            </a:r>
          </a:p>
        </p:txBody>
      </p:sp>
      <p:sp>
        <p:nvSpPr>
          <p:cNvPr id="417" name="Straight Arrow Connector 11"/>
          <p:cNvSpPr/>
          <p:nvPr/>
        </p:nvSpPr>
        <p:spPr>
          <a:xfrm flipV="1">
            <a:off x="2836865" y="3839767"/>
            <a:ext cx="1" cy="133945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18" name="TextBox 13"/>
          <p:cNvSpPr txBox="1"/>
          <p:nvPr/>
        </p:nvSpPr>
        <p:spPr>
          <a:xfrm>
            <a:off x="2318743" y="5197483"/>
            <a:ext cx="955676" cy="31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2145" tIns="32146" rIns="32145" bIns="32146">
            <a:spAutoFit/>
          </a:bodyPr>
          <a:lstStyle>
            <a:lvl1pPr defTabSz="457200">
              <a:defRPr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rs6054257</a:t>
            </a:r>
          </a:p>
        </p:txBody>
      </p:sp>
      <p:sp>
        <p:nvSpPr>
          <p:cNvPr id="419" name="0-&gt;Ref   1-&gt;1st Alt  2-&gt;2nd Alt  N-&gt;Nth Alt"/>
          <p:cNvSpPr txBox="1"/>
          <p:nvPr/>
        </p:nvSpPr>
        <p:spPr>
          <a:xfrm>
            <a:off x="7792530" y="2542363"/>
            <a:ext cx="3018941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algn="l">
              <a:defRPr sz="1400" b="1">
                <a:solidFill>
                  <a:srgbClr val="EC3428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 dirty="0"/>
              <a:t>0-&gt;Ref   1-&gt;1</a:t>
            </a:r>
            <a:r>
              <a:rPr sz="1400" baseline="31998" dirty="0"/>
              <a:t>st</a:t>
            </a:r>
            <a:r>
              <a:rPr sz="1400" dirty="0"/>
              <a:t> Alt  2-&gt;2</a:t>
            </a:r>
            <a:r>
              <a:rPr sz="1400" baseline="31998" dirty="0"/>
              <a:t>nd </a:t>
            </a:r>
            <a:r>
              <a:rPr sz="1400" dirty="0"/>
              <a:t>Alt  N-&gt;N</a:t>
            </a:r>
            <a:r>
              <a:rPr sz="1400" baseline="31998" dirty="0"/>
              <a:t>th</a:t>
            </a:r>
            <a:r>
              <a:rPr sz="1400" dirty="0"/>
              <a:t> Alt</a:t>
            </a:r>
          </a:p>
        </p:txBody>
      </p:sp>
      <p:sp>
        <p:nvSpPr>
          <p:cNvPr id="420" name="G/G"/>
          <p:cNvSpPr txBox="1"/>
          <p:nvPr/>
        </p:nvSpPr>
        <p:spPr>
          <a:xfrm>
            <a:off x="7779048" y="3000039"/>
            <a:ext cx="379908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1400" b="1">
                <a:solidFill>
                  <a:schemeClr val="accent1">
                    <a:lumOff val="-9999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G/G</a:t>
            </a:r>
          </a:p>
        </p:txBody>
      </p:sp>
      <p:sp>
        <p:nvSpPr>
          <p:cNvPr id="421" name="A/G"/>
          <p:cNvSpPr txBox="1"/>
          <p:nvPr/>
        </p:nvSpPr>
        <p:spPr>
          <a:xfrm>
            <a:off x="8788003" y="2994516"/>
            <a:ext cx="385293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1400" b="1">
                <a:solidFill>
                  <a:schemeClr val="accent1">
                    <a:lumOff val="-9999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A/G</a:t>
            </a:r>
          </a:p>
        </p:txBody>
      </p:sp>
      <p:sp>
        <p:nvSpPr>
          <p:cNvPr id="422" name="A/A"/>
          <p:cNvSpPr txBox="1"/>
          <p:nvPr/>
        </p:nvSpPr>
        <p:spPr>
          <a:xfrm>
            <a:off x="9639614" y="3000038"/>
            <a:ext cx="359198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1400" b="1">
                <a:solidFill>
                  <a:schemeClr val="accent1">
                    <a:lumOff val="-9999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A/A</a:t>
            </a:r>
          </a:p>
        </p:txBody>
      </p:sp>
      <p:sp>
        <p:nvSpPr>
          <p:cNvPr id="423" name="Hom-REF"/>
          <p:cNvSpPr txBox="1"/>
          <p:nvPr/>
        </p:nvSpPr>
        <p:spPr>
          <a:xfrm>
            <a:off x="7649169" y="3160280"/>
            <a:ext cx="767340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400">
                <a:solidFill>
                  <a:srgbClr val="ED1F1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Hom</a:t>
            </a:r>
            <a:r>
              <a:rPr dirty="0"/>
              <a:t>-REF</a:t>
            </a:r>
          </a:p>
        </p:txBody>
      </p:sp>
      <p:sp>
        <p:nvSpPr>
          <p:cNvPr id="424" name="Het"/>
          <p:cNvSpPr txBox="1"/>
          <p:nvPr/>
        </p:nvSpPr>
        <p:spPr>
          <a:xfrm>
            <a:off x="8801922" y="3160280"/>
            <a:ext cx="333459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1400">
                <a:solidFill>
                  <a:srgbClr val="ED1F1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Het</a:t>
            </a:r>
          </a:p>
        </p:txBody>
      </p:sp>
      <p:sp>
        <p:nvSpPr>
          <p:cNvPr id="425" name="Hom-Alt"/>
          <p:cNvSpPr txBox="1"/>
          <p:nvPr/>
        </p:nvSpPr>
        <p:spPr>
          <a:xfrm>
            <a:off x="9558709" y="3160280"/>
            <a:ext cx="953207" cy="28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400">
                <a:solidFill>
                  <a:srgbClr val="ED1F1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Hom</a:t>
            </a:r>
            <a:r>
              <a:rPr dirty="0"/>
              <a:t>-Alt</a:t>
            </a:r>
          </a:p>
        </p:txBody>
      </p:sp>
      <p:sp>
        <p:nvSpPr>
          <p:cNvPr id="426" name="Straight Arrow Connector 23"/>
          <p:cNvSpPr/>
          <p:nvPr/>
        </p:nvSpPr>
        <p:spPr>
          <a:xfrm>
            <a:off x="7969002" y="3402008"/>
            <a:ext cx="1" cy="32187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7" name="Straight Arrow Connector 23"/>
          <p:cNvSpPr/>
          <p:nvPr/>
        </p:nvSpPr>
        <p:spPr>
          <a:xfrm>
            <a:off x="8932753" y="3410938"/>
            <a:ext cx="1" cy="32187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28" name="Straight Arrow Connector 23"/>
          <p:cNvSpPr/>
          <p:nvPr/>
        </p:nvSpPr>
        <p:spPr>
          <a:xfrm>
            <a:off x="9878646" y="3410938"/>
            <a:ext cx="1" cy="32187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2145" tIns="32146" rIns="32145" bIns="32146"/>
          <a:lstStyle/>
          <a:p>
            <a:pPr defTabSz="321457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312E01B2-9237-0245-AEBA-BE0777FE7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6908" y="90393"/>
            <a:ext cx="8229601" cy="771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b="1" dirty="0"/>
              <a:t>VCF File Format</a:t>
            </a:r>
          </a:p>
        </p:txBody>
      </p:sp>
    </p:spTree>
    <p:extLst>
      <p:ext uri="{BB962C8B-B14F-4D97-AF65-F5344CB8AC3E}">
        <p14:creationId xmlns:p14="http://schemas.microsoft.com/office/powerpoint/2010/main" val="9934855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animBg="1" advAuto="0"/>
      <p:bldP spid="402" grpId="0" animBg="1" advAuto="0"/>
      <p:bldP spid="403" grpId="0" animBg="1" advAuto="0"/>
      <p:bldP spid="404" grpId="0" animBg="1" advAuto="0"/>
      <p:bldP spid="405" grpId="0" animBg="1" advAuto="0"/>
      <p:bldP spid="406" grpId="0" animBg="1" advAuto="0"/>
      <p:bldP spid="407" grpId="0" animBg="1" advAuto="0"/>
      <p:bldP spid="408" grpId="0" animBg="1" advAuto="0"/>
      <p:bldP spid="409" grpId="0" animBg="1" advAuto="0"/>
      <p:bldP spid="410" grpId="0" animBg="1" advAuto="0"/>
      <p:bldP spid="411" grpId="0" animBg="1" advAuto="0"/>
      <p:bldP spid="412" grpId="0" animBg="1" advAuto="0"/>
      <p:bldP spid="413" grpId="0" animBg="1" advAuto="0"/>
      <p:bldP spid="414" grpId="0" animBg="1" advAuto="0"/>
      <p:bldP spid="415" grpId="0" animBg="1" advAuto="0"/>
      <p:bldP spid="416" grpId="0" animBg="1" advAuto="0"/>
      <p:bldP spid="417" grpId="0" animBg="1" advAuto="0"/>
      <p:bldP spid="418" grpId="0" animBg="1" advAuto="0"/>
      <p:bldP spid="419" grpId="0" animBg="1" advAuto="0"/>
      <p:bldP spid="420" grpId="0" animBg="1" advAuto="0"/>
      <p:bldP spid="421" grpId="0" animBg="1" advAuto="0"/>
      <p:bldP spid="422" grpId="0" animBg="1" advAuto="0"/>
      <p:bldP spid="423" grpId="0" animBg="1" advAuto="0"/>
      <p:bldP spid="424" grpId="0" animBg="1" advAuto="0"/>
      <p:bldP spid="425" grpId="0" animBg="1" advAuto="0"/>
      <p:bldP spid="426" grpId="0" animBg="1" advAuto="0"/>
      <p:bldP spid="427" grpId="0" animBg="1" advAuto="0"/>
      <p:bldP spid="428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99" y="816452"/>
            <a:ext cx="8890002" cy="328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Screen Shot 2019-11-12 at 00.31.32.png" descr="Screen Shot 2019-11-12 at 00.31.32.png"/>
          <p:cNvPicPr>
            <a:picLocks noChangeAspect="1"/>
          </p:cNvPicPr>
          <p:nvPr/>
        </p:nvPicPr>
        <p:blipFill>
          <a:blip r:embed="rId4"/>
          <a:srcRect l="2379" t="3580" r="6778" b="3579"/>
          <a:stretch>
            <a:fillRect/>
          </a:stretch>
        </p:blipFill>
        <p:spPr>
          <a:xfrm>
            <a:off x="1637224" y="4203575"/>
            <a:ext cx="5851877" cy="224737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Other genotype keys"/>
          <p:cNvSpPr txBox="1"/>
          <p:nvPr/>
        </p:nvSpPr>
        <p:spPr>
          <a:xfrm>
            <a:off x="7723831" y="5000951"/>
            <a:ext cx="206621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Other genotype keys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ABFE5D-290B-9D4C-B2B5-2B5AFD1BC8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379" y="-35349"/>
            <a:ext cx="8229601" cy="771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b="1" dirty="0"/>
              <a:t>VCF File Format</a:t>
            </a:r>
          </a:p>
        </p:txBody>
      </p:sp>
    </p:spTree>
    <p:extLst>
      <p:ext uri="{BB962C8B-B14F-4D97-AF65-F5344CB8AC3E}">
        <p14:creationId xmlns:p14="http://schemas.microsoft.com/office/powerpoint/2010/main" val="2927168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AA04A-B550-22CA-7F58-C3CEBF3E8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95" y="-68460"/>
            <a:ext cx="10515600" cy="1325563"/>
          </a:xfrm>
        </p:spPr>
        <p:txBody>
          <a:bodyPr/>
          <a:lstStyle/>
          <a:p>
            <a:r>
              <a:rPr lang="en-US" dirty="0"/>
              <a:t>V</a:t>
            </a:r>
            <a:r>
              <a:rPr lang="en-AE" dirty="0"/>
              <a:t>CF vs gVCF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42D35-15D5-AD15-370D-A325DF0AF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3730"/>
            <a:ext cx="10515600" cy="4109954"/>
          </a:xfrm>
        </p:spPr>
        <p:txBody>
          <a:bodyPr>
            <a:normAutofit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GVCF is an extension of the VCF format for use in joint genotyping or variant calling across multiple samples (-ERC: GVCF and BP_RESOLUTION)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Instead of containing only variant calls, it includes sites where the genotype is homozygous reference.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D0D0D"/>
                </a:solidFill>
                <a:effectLst/>
                <a:latin typeface="Söhne"/>
              </a:rPr>
              <a:t>They enable joint calling of variants across multiple samples, which can improve sensitivity for rare variants and help in identifying variants in regions with poor coverage and no Coverage.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EA8A59-8543-442E-80C1-AACDE2AAE5AA}"/>
              </a:ext>
            </a:extLst>
          </p:cNvPr>
          <p:cNvGrpSpPr/>
          <p:nvPr/>
        </p:nvGrpSpPr>
        <p:grpSpPr>
          <a:xfrm>
            <a:off x="1014664" y="2870610"/>
            <a:ext cx="11782269" cy="729566"/>
            <a:chOff x="557792" y="5222055"/>
            <a:chExt cx="11782269" cy="729566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969EB34E-FC70-4E2F-442B-EC51E56BB322}"/>
                </a:ext>
              </a:extLst>
            </p:cNvPr>
            <p:cNvSpPr txBox="1">
              <a:spLocks/>
            </p:cNvSpPr>
            <p:nvPr/>
          </p:nvSpPr>
          <p:spPr>
            <a:xfrm>
              <a:off x="557792" y="5533112"/>
              <a:ext cx="11782269" cy="418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2200" dirty="0">
                  <a:latin typeface="Calibri" panose="020F0502020204030204" pitchFamily="34" charset="0"/>
                  <a:cs typeface="Calibri" panose="020F0502020204030204" pitchFamily="34" charset="0"/>
                </a:rPr>
                <a:t>chr7           115013011        A         G               1/1       ./.             0/1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A9150B-0862-DE88-E3D5-B3720FF6AE4D}"/>
                </a:ext>
              </a:extLst>
            </p:cNvPr>
            <p:cNvSpPr txBox="1"/>
            <p:nvPr/>
          </p:nvSpPr>
          <p:spPr>
            <a:xfrm>
              <a:off x="5331047" y="5243822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E" b="1" dirty="0">
                  <a:solidFill>
                    <a:srgbClr val="FF0000"/>
                  </a:solidFill>
                </a:rPr>
                <a:t>Sam 1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93A9CE-E677-C601-79C3-EF9928C3AE1F}"/>
                </a:ext>
              </a:extLst>
            </p:cNvPr>
            <p:cNvSpPr txBox="1"/>
            <p:nvPr/>
          </p:nvSpPr>
          <p:spPr>
            <a:xfrm>
              <a:off x="6174595" y="5222055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E" b="1" dirty="0">
                  <a:solidFill>
                    <a:srgbClr val="FF0000"/>
                  </a:solidFill>
                </a:rPr>
                <a:t>Sam 2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FF15B3-08F2-044A-D170-CD1C279285C1}"/>
                </a:ext>
              </a:extLst>
            </p:cNvPr>
            <p:cNvSpPr txBox="1"/>
            <p:nvPr/>
          </p:nvSpPr>
          <p:spPr>
            <a:xfrm>
              <a:off x="7260390" y="5227780"/>
              <a:ext cx="764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E" b="1" dirty="0">
                  <a:solidFill>
                    <a:srgbClr val="FF0000"/>
                  </a:solidFill>
                </a:rPr>
                <a:t>Sam 3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F8F1CD0-C0FC-B6D0-BD0F-61F924832679}"/>
              </a:ext>
            </a:extLst>
          </p:cNvPr>
          <p:cNvSpPr txBox="1"/>
          <p:nvPr/>
        </p:nvSpPr>
        <p:spPr>
          <a:xfrm>
            <a:off x="204865" y="5835772"/>
            <a:ext cx="11782270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chr7    44041729    .       T    &lt;NON_REF&gt;     .       .      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=44041731    GT:DP:GQ:MIN_DP:PL    </a:t>
            </a:r>
            <a:r>
              <a:rPr lang="en-US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0/0</a:t>
            </a:r>
            <a:r>
              <a:rPr lang="en-US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:1:3:1:0,3,28</a:t>
            </a:r>
          </a:p>
        </p:txBody>
      </p:sp>
    </p:spTree>
    <p:extLst>
      <p:ext uri="{BB962C8B-B14F-4D97-AF65-F5344CB8AC3E}">
        <p14:creationId xmlns:p14="http://schemas.microsoft.com/office/powerpoint/2010/main" val="1638649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9BF71-11BE-C5BB-3111-3BB7B89AD30A}"/>
              </a:ext>
            </a:extLst>
          </p:cNvPr>
          <p:cNvSpPr txBox="1"/>
          <p:nvPr/>
        </p:nvSpPr>
        <p:spPr>
          <a:xfrm>
            <a:off x="4507456" y="3136612"/>
            <a:ext cx="3177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Why Annotating ?</a:t>
            </a:r>
          </a:p>
        </p:txBody>
      </p:sp>
    </p:spTree>
    <p:extLst>
      <p:ext uri="{BB962C8B-B14F-4D97-AF65-F5344CB8AC3E}">
        <p14:creationId xmlns:p14="http://schemas.microsoft.com/office/powerpoint/2010/main" val="380658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3218" y="1705361"/>
            <a:ext cx="8839517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Explore VCF file generated from a sequence of a patient</a:t>
            </a:r>
          </a:p>
        </p:txBody>
      </p:sp>
      <p:sp>
        <p:nvSpPr>
          <p:cNvPr id="5" name="Down Arrow 4"/>
          <p:cNvSpPr/>
          <p:nvPr/>
        </p:nvSpPr>
        <p:spPr>
          <a:xfrm>
            <a:off x="5976926" y="2552037"/>
            <a:ext cx="257051" cy="6803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3934" y="3667866"/>
            <a:ext cx="7923035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algn="ctr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Which mutations could be important to understand disease?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6278" y="5760033"/>
            <a:ext cx="6108601" cy="411170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algn="ctr"/>
            <a:r>
              <a:rPr lang="en-US" sz="2200" b="1" i="1" dirty="0">
                <a:latin typeface="Calibri" panose="020F0502020204030204" pitchFamily="34" charset="0"/>
                <a:cs typeface="Calibri" panose="020F0502020204030204" pitchFamily="34" charset="0"/>
              </a:rPr>
              <a:t>Perform Variant Annotation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D986131-4EDB-AA49-926A-E0E8C1C513CC}"/>
              </a:ext>
            </a:extLst>
          </p:cNvPr>
          <p:cNvSpPr/>
          <p:nvPr/>
        </p:nvSpPr>
        <p:spPr>
          <a:xfrm>
            <a:off x="5976926" y="4644205"/>
            <a:ext cx="257051" cy="68032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 sz="2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A9C645-5311-DA98-CDA2-D7E661519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58" y="400168"/>
            <a:ext cx="3220814" cy="453775"/>
          </a:xfrm>
          <a:ln w="12700">
            <a:miter lim="400000"/>
          </a:ln>
        </p:spPr>
        <p:txBody>
          <a:bodyPr wrap="none" lIns="35717" tIns="35717" rIns="35717" bIns="35717" anchor="ctr">
            <a:spAutoFit/>
          </a:bodyPr>
          <a:lstStyle/>
          <a:p>
            <a:pPr defTabSz="457200"/>
            <a:r>
              <a:rPr lang="en-US"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Variant Annotation</a:t>
            </a:r>
          </a:p>
        </p:txBody>
      </p:sp>
    </p:spTree>
    <p:extLst>
      <p:ext uri="{BB962C8B-B14F-4D97-AF65-F5344CB8AC3E}">
        <p14:creationId xmlns:p14="http://schemas.microsoft.com/office/powerpoint/2010/main" val="3604509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158" y="282965"/>
            <a:ext cx="8229600" cy="688181"/>
          </a:xfrm>
          <a:ln w="12700">
            <a:miter lim="400000"/>
          </a:ln>
        </p:spPr>
        <p:txBody>
          <a:bodyPr wrap="none" lIns="35717" tIns="35717" rIns="35717" bIns="35717" anchor="ctr">
            <a:spAutoFit/>
          </a:bodyPr>
          <a:lstStyle/>
          <a:p>
            <a:pPr defTabSz="457200"/>
            <a:r>
              <a:rPr lang="en-US"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Variant Annotation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158" y="971145"/>
            <a:ext cx="11397916" cy="5820342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algn="l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What type of information might we be interested in?</a:t>
            </a:r>
          </a:p>
          <a:p>
            <a:pPr algn="l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12" lvl="1" indent="-285736">
              <a:buFont typeface="Arial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Functional annotation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where is the variant located and what type of change does it cause: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missense, nonsense, intronic, intergenic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176" lvl="1"/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12" lvl="1" indent="-285736">
              <a:buFont typeface="Arial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Frequency Information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how common is the mutation in the general population?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1000 Genomes data,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EXac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 data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12" lvl="1" indent="-285736">
              <a:buFont typeface="Arial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12" lvl="1" indent="-285736">
              <a:buFont typeface="Arial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Evolutionary Conservation: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Is position of the mutated site important? e.g. 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GERP score</a:t>
            </a:r>
          </a:p>
          <a:p>
            <a:pPr marL="742912" lvl="1" indent="-285736">
              <a:buFont typeface="Arial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12" lvl="1" indent="-285736">
              <a:buFont typeface="Arial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Gene Information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if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exonic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variant, which gene is it in?</a:t>
            </a:r>
          </a:p>
          <a:p>
            <a:pPr marL="742912" lvl="1" indent="-285736">
              <a:buFont typeface="Arial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12" lvl="1" indent="-285736">
              <a:buFont typeface="Arial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Predicted impact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do we know anything about how the mutation might influence the protein structure? </a:t>
            </a:r>
            <a:r>
              <a:rPr lang="en-US" sz="2200" i="1" dirty="0" err="1">
                <a:latin typeface="Calibri" panose="020F0502020204030204" pitchFamily="34" charset="0"/>
                <a:cs typeface="Calibri" panose="020F0502020204030204" pitchFamily="34" charset="0"/>
              </a:rPr>
              <a:t>Polyphen</a:t>
            </a:r>
            <a:r>
              <a:rPr lang="en-US" sz="2200" i="1" dirty="0">
                <a:latin typeface="Calibri" panose="020F0502020204030204" pitchFamily="34" charset="0"/>
                <a:cs typeface="Calibri" panose="020F0502020204030204" pitchFamily="34" charset="0"/>
              </a:rPr>
              <a:t>, SIFT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742912" lvl="1" indent="-285736">
              <a:buFont typeface="Arial"/>
              <a:buChar char="•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12" lvl="1" indent="-285736">
              <a:buFont typeface="Arial"/>
              <a:buChar char="•"/>
            </a:pP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Association information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does the mutation influence the expression of a gene, or been previously associated with a disease?</a:t>
            </a:r>
          </a:p>
        </p:txBody>
      </p:sp>
    </p:spTree>
    <p:extLst>
      <p:ext uri="{BB962C8B-B14F-4D97-AF65-F5344CB8AC3E}">
        <p14:creationId xmlns:p14="http://schemas.microsoft.com/office/powerpoint/2010/main" val="1462928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creen Shot 2019-11-12 at 00.36.27.png" descr="Screen Shot 2019-11-12 at 00.36.27.png"/>
          <p:cNvPicPr>
            <a:picLocks noChangeAspect="1"/>
          </p:cNvPicPr>
          <p:nvPr/>
        </p:nvPicPr>
        <p:blipFill>
          <a:blip r:embed="rId3"/>
          <a:srcRect l="8538" r="8538"/>
          <a:stretch>
            <a:fillRect/>
          </a:stretch>
        </p:blipFill>
        <p:spPr>
          <a:xfrm>
            <a:off x="3800484" y="1605461"/>
            <a:ext cx="1094357" cy="58026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39" name="https://asia.ensembl.org/Tools/VEP"/>
          <p:cNvSpPr txBox="1"/>
          <p:nvPr/>
        </p:nvSpPr>
        <p:spPr>
          <a:xfrm>
            <a:off x="5493639" y="1614475"/>
            <a:ext cx="4405448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https://asia.ensembl.org/Tools/VEP</a:t>
            </a:r>
          </a:p>
        </p:txBody>
      </p:sp>
      <p:pic>
        <p:nvPicPr>
          <p:cNvPr id="440" name="Screen Shot 2019-11-12 at 00.38.11.png" descr="Screen Shot 2019-11-12 at 00.38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452" y="3938755"/>
            <a:ext cx="2463015" cy="24352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41" name="https://snp.gs.washington.edu/SeattleSeqAnnotation151/"/>
          <p:cNvSpPr txBox="1"/>
          <p:nvPr/>
        </p:nvSpPr>
        <p:spPr>
          <a:xfrm>
            <a:off x="5493641" y="3739184"/>
            <a:ext cx="5202265" cy="68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https://snp.gs.washington.edu/SeattleSeqAnnotation151/</a:t>
            </a:r>
          </a:p>
        </p:txBody>
      </p:sp>
      <p:pic>
        <p:nvPicPr>
          <p:cNvPr id="442" name="Screen Shot 2019-11-12 at 00.39.03.png" descr="Screen Shot 2019-11-12 at 00.39.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499" y="2367008"/>
            <a:ext cx="2227968" cy="42953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43" name="http://snpeff.sourceforge.net"/>
          <p:cNvSpPr txBox="1"/>
          <p:nvPr/>
        </p:nvSpPr>
        <p:spPr>
          <a:xfrm>
            <a:off x="5493640" y="2312542"/>
            <a:ext cx="3621103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http://snpeff.sourceforge.net</a:t>
            </a:r>
          </a:p>
        </p:txBody>
      </p:sp>
      <p:pic>
        <p:nvPicPr>
          <p:cNvPr id="444" name="Screen Shot 2019-11-12 at 00.39.43.png" descr="Screen Shot 2019-11-12 at 00.39.4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8346" y="3150139"/>
            <a:ext cx="1856121" cy="49956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45" name="http://snpeff.sourceforge.net/SnpSift.html"/>
          <p:cNvSpPr txBox="1"/>
          <p:nvPr/>
        </p:nvSpPr>
        <p:spPr>
          <a:xfrm>
            <a:off x="5493640" y="3095675"/>
            <a:ext cx="5202566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http://snpeff.sourceforge.net/SnpSift.html</a:t>
            </a:r>
          </a:p>
        </p:txBody>
      </p:sp>
      <p:pic>
        <p:nvPicPr>
          <p:cNvPr id="446" name="Screen Shot 2019-11-12 at 00.40.46.png" descr="Screen Shot 2019-11-12 at 00.40.46.png"/>
          <p:cNvPicPr>
            <a:picLocks noChangeAspect="1"/>
          </p:cNvPicPr>
          <p:nvPr/>
        </p:nvPicPr>
        <p:blipFill>
          <a:blip r:embed="rId7"/>
          <a:srcRect r="17667" b="39398"/>
          <a:stretch>
            <a:fillRect/>
          </a:stretch>
        </p:blipFill>
        <p:spPr>
          <a:xfrm>
            <a:off x="3871604" y="969623"/>
            <a:ext cx="1023236" cy="37204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47" name="http://wannovar.wglab.org"/>
          <p:cNvSpPr txBox="1"/>
          <p:nvPr/>
        </p:nvSpPr>
        <p:spPr>
          <a:xfrm>
            <a:off x="5493640" y="915157"/>
            <a:ext cx="3312275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http://</a:t>
            </a:r>
            <a:r>
              <a:rPr dirty="0" err="1"/>
              <a:t>wannovar.wglab.org</a:t>
            </a:r>
            <a:endParaRPr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C42089-615C-FB47-9901-8A7DD47EEB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8421" y="143656"/>
            <a:ext cx="8229601" cy="771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pPr defTabSz="457200"/>
            <a:r>
              <a:rPr lang="en-US"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for </a:t>
            </a:r>
            <a:r>
              <a:rPr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VCF </a:t>
            </a:r>
            <a:r>
              <a:rPr lang="en-US"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Annotation</a:t>
            </a:r>
            <a:endParaRPr sz="3100" b="1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 descr="Qiagen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824" y="4460663"/>
            <a:ext cx="589642" cy="4985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55470" y="4605889"/>
            <a:ext cx="2047309" cy="2721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7" tIns="35717" rIns="35717" bIns="35717" numCol="1" spcCol="26788" rtlCol="0" anchor="ctr">
            <a:spAutoFit/>
          </a:bodyPr>
          <a:lstStyle/>
          <a:p>
            <a:pPr algn="l"/>
            <a:r>
              <a:rPr lang="en-US" sz="1300" dirty="0"/>
              <a:t>Ingenuity Variant Analysis</a:t>
            </a:r>
            <a:endParaRPr lang="en-US" sz="1300" dirty="0">
              <a:solidFill>
                <a:srgbClr val="000000"/>
              </a:solidFill>
              <a:sym typeface="Helvetica Neue Medium"/>
            </a:endParaRPr>
          </a:p>
        </p:txBody>
      </p:sp>
      <p:sp>
        <p:nvSpPr>
          <p:cNvPr id="15" name="http://snpeff.sourceforge.net"/>
          <p:cNvSpPr txBox="1"/>
          <p:nvPr/>
        </p:nvSpPr>
        <p:spPr>
          <a:xfrm>
            <a:off x="5608833" y="4402175"/>
            <a:ext cx="5008151" cy="68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https://</a:t>
            </a:r>
            <a:r>
              <a:rPr lang="en-US" dirty="0" err="1"/>
              <a:t>www.qiagenbioinformatics.com</a:t>
            </a:r>
            <a:r>
              <a:rPr lang="en-US" dirty="0"/>
              <a:t>/products/ingenuity-variant-analysis/</a:t>
            </a:r>
          </a:p>
        </p:txBody>
      </p:sp>
      <p:pic>
        <p:nvPicPr>
          <p:cNvPr id="4" name="Picture 3" descr="Screen Shot 2019-12-07 at 11.24.18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821" b="15974"/>
          <a:stretch/>
        </p:blipFill>
        <p:spPr>
          <a:xfrm>
            <a:off x="3640614" y="5175319"/>
            <a:ext cx="1273852" cy="435333"/>
          </a:xfrm>
          <a:prstGeom prst="rect">
            <a:avLst/>
          </a:prstGeom>
        </p:spPr>
      </p:pic>
      <p:sp>
        <p:nvSpPr>
          <p:cNvPr id="17" name="http://snpeff.sourceforge.net/SnpSift.html"/>
          <p:cNvSpPr txBox="1"/>
          <p:nvPr/>
        </p:nvSpPr>
        <p:spPr>
          <a:xfrm>
            <a:off x="5639226" y="5129634"/>
            <a:ext cx="3715405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www.diploid.com</a:t>
            </a:r>
            <a:r>
              <a:rPr lang="en-US" dirty="0"/>
              <a:t>/moon</a:t>
            </a:r>
            <a:endParaRPr dirty="0"/>
          </a:p>
        </p:txBody>
      </p:sp>
      <p:pic>
        <p:nvPicPr>
          <p:cNvPr id="5" name="Picture 4" descr="Screen Shot 2019-12-07 at 11.27.3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48" y="5879849"/>
            <a:ext cx="1750219" cy="553641"/>
          </a:xfrm>
          <a:prstGeom prst="rect">
            <a:avLst/>
          </a:prstGeom>
        </p:spPr>
      </p:pic>
      <p:sp>
        <p:nvSpPr>
          <p:cNvPr id="19" name="http://snpeff.sourceforge.net"/>
          <p:cNvSpPr txBox="1"/>
          <p:nvPr/>
        </p:nvSpPr>
        <p:spPr>
          <a:xfrm>
            <a:off x="5571285" y="5834166"/>
            <a:ext cx="4252912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0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franklin.genoox.com</a:t>
            </a:r>
            <a:r>
              <a:rPr lang="nl-NL" dirty="0"/>
              <a:t>/home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6856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F3B0F03-81E8-1450-FF43-D9AA43A02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65" y="3115638"/>
            <a:ext cx="11782269" cy="643820"/>
          </a:xfrm>
          <a:solidFill>
            <a:schemeClr val="bg1">
              <a:lumMod val="95000"/>
            </a:schemeClr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snpEff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-Xmx80g eff  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nodownload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csvStats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p1.stats.csv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sz="2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vcf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-s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p1.summary.html 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2200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lof</a:t>
            </a:r>
            <a:r>
              <a:rPr lang="en-US" sz="22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GRCh38.105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p1.g.vcf.gz &gt; p1.snpEff.g.vcf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AA0F8E-931F-9E99-2C4F-8963426C2940}"/>
              </a:ext>
            </a:extLst>
          </p:cNvPr>
          <p:cNvSpPr txBox="1"/>
          <p:nvPr/>
        </p:nvSpPr>
        <p:spPr>
          <a:xfrm>
            <a:off x="204865" y="1329069"/>
            <a:ext cx="1063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SnpEff</a:t>
            </a:r>
            <a:r>
              <a:rPr lang="en-US" b="1" dirty="0"/>
              <a:t> </a:t>
            </a:r>
            <a:r>
              <a:rPr lang="en-US" dirty="0"/>
              <a:t>is a variant annotation and effect prediction tool. It annotates and predicts the effects of genetic variants</a:t>
            </a:r>
          </a:p>
          <a:p>
            <a:r>
              <a:rPr lang="en-US" dirty="0"/>
              <a:t> (such as amino acid changes)</a:t>
            </a:r>
            <a:endParaRPr lang="en-A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B89B7-12F2-B4F5-F225-4A3B1A99E49F}"/>
              </a:ext>
            </a:extLst>
          </p:cNvPr>
          <p:cNvSpPr txBox="1"/>
          <p:nvPr/>
        </p:nvSpPr>
        <p:spPr>
          <a:xfrm>
            <a:off x="4895498" y="3987840"/>
            <a:ext cx="194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Summary Outputs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497C78-7F39-71E6-AEC1-7CF928B0E8E6}"/>
              </a:ext>
            </a:extLst>
          </p:cNvPr>
          <p:cNvCxnSpPr>
            <a:cxnSpLocks/>
          </p:cNvCxnSpPr>
          <p:nvPr/>
        </p:nvCxnSpPr>
        <p:spPr>
          <a:xfrm flipH="1" flipV="1">
            <a:off x="4600311" y="3459443"/>
            <a:ext cx="590375" cy="528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0BA077-ED7B-3738-5829-B2954EB5A88A}"/>
              </a:ext>
            </a:extLst>
          </p:cNvPr>
          <p:cNvCxnSpPr>
            <a:cxnSpLocks/>
          </p:cNvCxnSpPr>
          <p:nvPr/>
        </p:nvCxnSpPr>
        <p:spPr>
          <a:xfrm flipV="1">
            <a:off x="6308609" y="3409761"/>
            <a:ext cx="429544" cy="55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827122A-C387-1284-2D08-7241073C8D5B}"/>
              </a:ext>
            </a:extLst>
          </p:cNvPr>
          <p:cNvSpPr txBox="1"/>
          <p:nvPr/>
        </p:nvSpPr>
        <p:spPr>
          <a:xfrm>
            <a:off x="7998152" y="4084509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Database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725F03-90CF-6362-4F53-87C039647FE7}"/>
              </a:ext>
            </a:extLst>
          </p:cNvPr>
          <p:cNvCxnSpPr>
            <a:cxnSpLocks/>
          </p:cNvCxnSpPr>
          <p:nvPr/>
        </p:nvCxnSpPr>
        <p:spPr>
          <a:xfrm flipV="1">
            <a:off x="8405614" y="3428552"/>
            <a:ext cx="0" cy="59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76BFF6-933C-F9D5-431D-F325318A1524}"/>
              </a:ext>
            </a:extLst>
          </p:cNvPr>
          <p:cNvSpPr txBox="1"/>
          <p:nvPr/>
        </p:nvSpPr>
        <p:spPr>
          <a:xfrm>
            <a:off x="4448957" y="2157772"/>
            <a:ext cx="552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loss of function (LOF) and Nonsense mediated decay</a:t>
            </a:r>
          </a:p>
          <a:p>
            <a:r>
              <a:rPr lang="en-US" dirty="0"/>
              <a:t> (NMD) tags</a:t>
            </a:r>
            <a:endParaRPr lang="en-A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650DB8-B31F-38DB-7E14-540F55A1E630}"/>
              </a:ext>
            </a:extLst>
          </p:cNvPr>
          <p:cNvCxnSpPr/>
          <p:nvPr/>
        </p:nvCxnSpPr>
        <p:spPr>
          <a:xfrm>
            <a:off x="7633984" y="2496504"/>
            <a:ext cx="0" cy="619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51A8250-67B1-AEF2-D661-F78914487F37}"/>
              </a:ext>
            </a:extLst>
          </p:cNvPr>
          <p:cNvSpPr txBox="1"/>
          <p:nvPr/>
        </p:nvSpPr>
        <p:spPr>
          <a:xfrm>
            <a:off x="10730482" y="424539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ouputput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9ED21F-F4BC-C92A-1CF4-AFC251F44CFD}"/>
              </a:ext>
            </a:extLst>
          </p:cNvPr>
          <p:cNvCxnSpPr>
            <a:cxnSpLocks/>
          </p:cNvCxnSpPr>
          <p:nvPr/>
        </p:nvCxnSpPr>
        <p:spPr>
          <a:xfrm flipV="1">
            <a:off x="11139568" y="3655217"/>
            <a:ext cx="0" cy="59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8ECD48-12FB-C760-0E96-69D91A05B202}"/>
              </a:ext>
            </a:extLst>
          </p:cNvPr>
          <p:cNvSpPr txBox="1"/>
          <p:nvPr/>
        </p:nvSpPr>
        <p:spPr>
          <a:xfrm>
            <a:off x="9087787" y="3987814"/>
            <a:ext cx="68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dirty="0"/>
              <a:t>Input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072129-FB8B-9C2D-BD95-6C8D286CAB07}"/>
              </a:ext>
            </a:extLst>
          </p:cNvPr>
          <p:cNvCxnSpPr>
            <a:cxnSpLocks/>
          </p:cNvCxnSpPr>
          <p:nvPr/>
        </p:nvCxnSpPr>
        <p:spPr>
          <a:xfrm flipV="1">
            <a:off x="9430189" y="3414746"/>
            <a:ext cx="0" cy="590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99874F-4358-E1CD-86D8-4B7240485071}"/>
              </a:ext>
            </a:extLst>
          </p:cNvPr>
          <p:cNvSpPr txBox="1"/>
          <p:nvPr/>
        </p:nvSpPr>
        <p:spPr>
          <a:xfrm>
            <a:off x="6415064" y="5839327"/>
            <a:ext cx="531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http://pcingola.github.io/SnpEff/snpeff/commandline/</a:t>
            </a:r>
            <a:endParaRPr lang="en-US" dirty="0"/>
          </a:p>
        </p:txBody>
      </p:sp>
      <p:sp>
        <p:nvSpPr>
          <p:cNvPr id="39" name="VCF Annotation:wANNOVAR">
            <a:extLst>
              <a:ext uri="{FF2B5EF4-FFF2-40B4-BE49-F238E27FC236}">
                <a16:creationId xmlns:a16="http://schemas.microsoft.com/office/drawing/2014/main" id="{521E90E3-95D1-9C69-AE63-F0181DACF644}"/>
              </a:ext>
            </a:extLst>
          </p:cNvPr>
          <p:cNvSpPr txBox="1"/>
          <p:nvPr/>
        </p:nvSpPr>
        <p:spPr>
          <a:xfrm>
            <a:off x="3266508" y="176745"/>
            <a:ext cx="565898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457200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</a:lstStyle>
          <a:p>
            <a:r>
              <a:rPr dirty="0"/>
              <a:t>VCF Annotation:</a:t>
            </a:r>
            <a:r>
              <a:rPr lang="en-US" dirty="0"/>
              <a:t> </a:t>
            </a:r>
            <a:r>
              <a:rPr lang="en-US" dirty="0" err="1"/>
              <a:t>snpEff</a:t>
            </a:r>
            <a:r>
              <a:rPr lang="en-US" dirty="0"/>
              <a:t> &amp; </a:t>
            </a:r>
            <a:r>
              <a:rPr lang="en-US" dirty="0" err="1"/>
              <a:t>snpSift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961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5DBF6B-D55D-062F-7591-7ECF1602DB19}"/>
              </a:ext>
            </a:extLst>
          </p:cNvPr>
          <p:cNvSpPr txBox="1">
            <a:spLocks/>
          </p:cNvSpPr>
          <p:nvPr/>
        </p:nvSpPr>
        <p:spPr>
          <a:xfrm>
            <a:off x="838200" y="1784202"/>
            <a:ext cx="10515600" cy="4901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marR="0" lvl="1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marR="0" lvl="3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marR="0" lvl="4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marR="0" lvl="5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marR="0" lvl="6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marR="0" lvl="7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marR="0" lvl="8" indent="-423323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rgbClr val="57068C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AE" dirty="0"/>
              <a:t>RECAP : Pipeline Workflow</a:t>
            </a:r>
            <a:br>
              <a:rPr lang="en-AE" dirty="0"/>
            </a:br>
            <a:endParaRPr lang="en-AE" dirty="0"/>
          </a:p>
          <a:p>
            <a:r>
              <a:rPr lang="en-AE" dirty="0"/>
              <a:t>File Formats </a:t>
            </a:r>
          </a:p>
          <a:p>
            <a:pPr marL="0" indent="0">
              <a:buFont typeface="Montserrat"/>
              <a:buNone/>
            </a:pPr>
            <a:endParaRPr lang="en-AE" dirty="0"/>
          </a:p>
          <a:p>
            <a:r>
              <a:rPr lang="en-US" dirty="0"/>
              <a:t>W</a:t>
            </a:r>
            <a:r>
              <a:rPr lang="en-AE" dirty="0"/>
              <a:t>hy Annotating</a:t>
            </a:r>
          </a:p>
          <a:p>
            <a:pPr lvl="1"/>
            <a:r>
              <a:rPr lang="en-AE" dirty="0"/>
              <a:t>Intend of annotation</a:t>
            </a:r>
          </a:p>
          <a:p>
            <a:pPr lvl="1"/>
            <a:r>
              <a:rPr lang="en-AE" dirty="0"/>
              <a:t>Tools to annotate</a:t>
            </a:r>
          </a:p>
          <a:p>
            <a:pPr lvl="1"/>
            <a:r>
              <a:rPr lang="en-AE" dirty="0"/>
              <a:t>Understanding the output  </a:t>
            </a:r>
          </a:p>
          <a:p>
            <a:pPr marL="0" indent="0">
              <a:buFont typeface="Montserrat"/>
              <a:buNone/>
            </a:pPr>
            <a:endParaRPr lang="en-AE" dirty="0"/>
          </a:p>
          <a:p>
            <a:r>
              <a:rPr lang="en-AE" dirty="0"/>
              <a:t>Filtering the VCF</a:t>
            </a:r>
          </a:p>
          <a:p>
            <a:pPr marL="0" indent="0">
              <a:buFont typeface="Montserrat"/>
              <a:buNone/>
            </a:pPr>
            <a:endParaRPr lang="en-AE" dirty="0"/>
          </a:p>
          <a:p>
            <a:r>
              <a:rPr lang="en-AE" dirty="0"/>
              <a:t>Visualization of the output</a:t>
            </a:r>
          </a:p>
          <a:p>
            <a:endParaRPr lang="en-AE" dirty="0"/>
          </a:p>
        </p:txBody>
      </p:sp>
      <p:sp>
        <p:nvSpPr>
          <p:cNvPr id="7" name="Basic Workflow">
            <a:extLst>
              <a:ext uri="{FF2B5EF4-FFF2-40B4-BE49-F238E27FC236}">
                <a16:creationId xmlns:a16="http://schemas.microsoft.com/office/drawing/2014/main" id="{C2BA0666-241F-A366-A0CD-5BB56416C73A}"/>
              </a:ext>
            </a:extLst>
          </p:cNvPr>
          <p:cNvSpPr txBox="1"/>
          <p:nvPr/>
        </p:nvSpPr>
        <p:spPr>
          <a:xfrm>
            <a:off x="4762364" y="296704"/>
            <a:ext cx="3130352" cy="74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 defTabSz="457200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Nutshell</a:t>
            </a:r>
            <a:endParaRPr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683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41277-B1CC-53DA-8014-909365315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E" dirty="0"/>
              <a:t>3 Outputs : </a:t>
            </a:r>
            <a:r>
              <a:rPr lang="en-US" dirty="0"/>
              <a:t>p1.summary.html </a:t>
            </a:r>
            <a:r>
              <a:rPr lang="en-US" dirty="0" err="1"/>
              <a:t>summary.genes.txt</a:t>
            </a:r>
            <a:r>
              <a:rPr lang="en-US" dirty="0"/>
              <a:t> </a:t>
            </a:r>
            <a:r>
              <a:rPr lang="en-US" dirty="0" err="1"/>
              <a:t>stats.csv</a:t>
            </a:r>
            <a:r>
              <a:rPr lang="en-US" dirty="0"/>
              <a:t> </a:t>
            </a:r>
          </a:p>
          <a:p>
            <a:endParaRPr lang="en-US" dirty="0">
              <a:solidFill>
                <a:srgbClr val="F2F2F2"/>
              </a:solidFill>
              <a:effectLst/>
              <a:latin typeface="Monaco" pitchFamily="2" charset="77"/>
            </a:endParaRPr>
          </a:p>
          <a:p>
            <a:r>
              <a:rPr lang="en-US" dirty="0"/>
              <a:t>summary/stats : gives the summary of the variants and annotations</a:t>
            </a:r>
            <a:endParaRPr lang="en-US" dirty="0">
              <a:solidFill>
                <a:srgbClr val="F2F2F2"/>
              </a:solidFill>
              <a:effectLst/>
              <a:latin typeface="Monaco" pitchFamily="2" charset="77"/>
            </a:endParaRPr>
          </a:p>
          <a:p>
            <a:endParaRPr lang="en-AE" dirty="0"/>
          </a:p>
          <a:p>
            <a:r>
              <a:rPr lang="en-US" dirty="0" err="1"/>
              <a:t>summary.genes.txt</a:t>
            </a:r>
            <a:r>
              <a:rPr lang="en-AE" dirty="0"/>
              <a:t> : gives variants annotation per Gene/transcript per annotation</a:t>
            </a:r>
          </a:p>
          <a:p>
            <a:endParaRPr lang="en-AE" dirty="0"/>
          </a:p>
        </p:txBody>
      </p:sp>
      <p:sp>
        <p:nvSpPr>
          <p:cNvPr id="7" name="VCF Annotation:wANNOVAR">
            <a:extLst>
              <a:ext uri="{FF2B5EF4-FFF2-40B4-BE49-F238E27FC236}">
                <a16:creationId xmlns:a16="http://schemas.microsoft.com/office/drawing/2014/main" id="{66619223-B7CA-B79B-2081-3521A48351E9}"/>
              </a:ext>
            </a:extLst>
          </p:cNvPr>
          <p:cNvSpPr txBox="1"/>
          <p:nvPr/>
        </p:nvSpPr>
        <p:spPr>
          <a:xfrm>
            <a:off x="3266508" y="176745"/>
            <a:ext cx="565898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457200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</a:lstStyle>
          <a:p>
            <a:r>
              <a:rPr dirty="0"/>
              <a:t>VCF Annotation:</a:t>
            </a:r>
            <a:r>
              <a:rPr lang="en-US" dirty="0"/>
              <a:t> </a:t>
            </a:r>
            <a:r>
              <a:rPr lang="en-US" dirty="0" err="1"/>
              <a:t>snpEff</a:t>
            </a:r>
            <a:r>
              <a:rPr lang="en-US" dirty="0"/>
              <a:t> &amp; </a:t>
            </a:r>
            <a:r>
              <a:rPr lang="en-US" dirty="0" err="1"/>
              <a:t>snpSift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255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8A2323-731F-B231-D563-5C80CB4C3A49}"/>
              </a:ext>
            </a:extLst>
          </p:cNvPr>
          <p:cNvSpPr txBox="1"/>
          <p:nvPr/>
        </p:nvSpPr>
        <p:spPr>
          <a:xfrm>
            <a:off x="2395659" y="6108192"/>
            <a:ext cx="740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More information such as Gene, Transcript, Variant type and locations</a:t>
            </a:r>
            <a:endParaRPr lang="en-AE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FECB714-C398-F406-9D37-84E272B59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65" y="1873931"/>
            <a:ext cx="11782269" cy="991847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chr7 115013011 . A G,&lt;NON_REF&gt; 37.31 . DP=2;ExcessHet=0.0000;MLEAC=1,0;MLEAF=0.500,0.00;RAW_MQandDP=7200,2 GT:AD:DP:GQ:PL:SB 1/1:0,2,0:2:6:49,6,0,49,6,49:0,0,1,1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9CA08D-8F9F-DEEC-EA90-90385B5C429B}"/>
              </a:ext>
            </a:extLst>
          </p:cNvPr>
          <p:cNvSpPr txBox="1"/>
          <p:nvPr/>
        </p:nvSpPr>
        <p:spPr>
          <a:xfrm>
            <a:off x="204865" y="1130655"/>
            <a:ext cx="184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from </a:t>
            </a:r>
            <a:r>
              <a:rPr lang="en-US" b="1" dirty="0" err="1"/>
              <a:t>gatk</a:t>
            </a:r>
            <a:endParaRPr lang="en-AE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6366E3-8A71-5D7E-0014-BF5A9808CFBE}"/>
              </a:ext>
            </a:extLst>
          </p:cNvPr>
          <p:cNvSpPr txBox="1"/>
          <p:nvPr/>
        </p:nvSpPr>
        <p:spPr>
          <a:xfrm>
            <a:off x="204865" y="3198867"/>
            <a:ext cx="20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 from  </a:t>
            </a:r>
            <a:r>
              <a:rPr lang="en-US" b="1" dirty="0" err="1"/>
              <a:t>snpEff</a:t>
            </a:r>
            <a:endParaRPr lang="en-AE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0AF5C3A-91EF-50E9-D5C0-B99EA246843E}"/>
              </a:ext>
            </a:extLst>
          </p:cNvPr>
          <p:cNvSpPr txBox="1">
            <a:spLocks/>
          </p:cNvSpPr>
          <p:nvPr/>
        </p:nvSpPr>
        <p:spPr>
          <a:xfrm>
            <a:off x="204865" y="4014076"/>
            <a:ext cx="11782269" cy="15956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chr7	115013011	.	A	G,&lt;NON_REF&gt;	37.31	. DP=2;ExcessHet=0.0000;MLEAC=1,0;MLEAF=0.500,0.00;RAW_MQandDP=7200,2;ANN=G|intron_variant|MODIFIER|MDFIC|ENSG00000135272|transcript|ENST00000393486.6|protein_coding|4/4|c.494-2677A&gt;G||||||,G|intron_variant|MODIFIER|MDFIC|ENSG00000135272|transcript|ENST00000498196.1|protein_coding|3/3|c.329-2677A&gt;G||||||WARNING_TRANSCRIPT_INCOMPLETE,G|intron_variant|MODIFIER|MDFIC|ENSG00000135272|transcript|ENST00000431629.5|nonsense_mediated_decay|3/4|n.464-1452A&gt;G||||||	GT:AD:DP:GQ:PL:SB	1/1:0,2,0:2:6:49,6,0,49,6,49:0,0,1,1</a:t>
            </a:r>
          </a:p>
        </p:txBody>
      </p:sp>
      <p:sp>
        <p:nvSpPr>
          <p:cNvPr id="11" name="VCF Annotation:wANNOVAR">
            <a:extLst>
              <a:ext uri="{FF2B5EF4-FFF2-40B4-BE49-F238E27FC236}">
                <a16:creationId xmlns:a16="http://schemas.microsoft.com/office/drawing/2014/main" id="{1EAD289E-DEC3-FC6B-C6CB-6E4E1853897F}"/>
              </a:ext>
            </a:extLst>
          </p:cNvPr>
          <p:cNvSpPr txBox="1"/>
          <p:nvPr/>
        </p:nvSpPr>
        <p:spPr>
          <a:xfrm>
            <a:off x="3266508" y="176745"/>
            <a:ext cx="565898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457200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</a:lstStyle>
          <a:p>
            <a:r>
              <a:rPr dirty="0"/>
              <a:t>VCF Annotation:</a:t>
            </a:r>
            <a:r>
              <a:rPr lang="en-US" dirty="0"/>
              <a:t> </a:t>
            </a:r>
            <a:r>
              <a:rPr lang="en-US" dirty="0" err="1"/>
              <a:t>snpEff</a:t>
            </a:r>
            <a:r>
              <a:rPr lang="en-US" dirty="0"/>
              <a:t> &amp; </a:t>
            </a:r>
            <a:r>
              <a:rPr lang="en-US" dirty="0" err="1"/>
              <a:t>snpSift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944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0AF5C3A-91EF-50E9-D5C0-B99EA246843E}"/>
              </a:ext>
            </a:extLst>
          </p:cNvPr>
          <p:cNvSpPr txBox="1">
            <a:spLocks/>
          </p:cNvSpPr>
          <p:nvPr/>
        </p:nvSpPr>
        <p:spPr>
          <a:xfrm>
            <a:off x="204865" y="1356955"/>
            <a:ext cx="11782269" cy="23872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ANN=G|intron_variant|MODIFIER|MDFIC|ENSG00000135272|transcript|ENST00000393486.6|protein_coding|4/4|c.494-2677A&gt;G||||||,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G|intron_variant|MODIFIER|MDFIC|ENSG00000135272|transcript|ENST00000498196.1|protein_coding|3/3|c.329-2677A&gt;G||||||WARNING_TRANSCRIPT_INCOMPLETE,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G|intron_variant|MODIFIER|MDFIC|ENSG00000135272|transcript|ENST00000431629.5|nonsense_mediated_decay|3/4|n.464-1452A&gt;G||||||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GT:AD:DP:GQ:PL:SB	1/1:0,2,0:2:6:49,6,0,49,6,49:0,0,1,1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F4D0C91-9CF3-EDF0-051C-0E26F96387AF}"/>
              </a:ext>
            </a:extLst>
          </p:cNvPr>
          <p:cNvSpPr txBox="1">
            <a:spLocks/>
          </p:cNvSpPr>
          <p:nvPr/>
        </p:nvSpPr>
        <p:spPr>
          <a:xfrm>
            <a:off x="204865" y="5212288"/>
            <a:ext cx="12371182" cy="572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G|intron_variant|MODIFIER|MDFIC|ENSG00000135272|transcript|ENST00000393486.6|protein_coding|4/4|c.494-2677A&gt;G||||||,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4ED52-300F-B427-4801-02B33741C2B3}"/>
              </a:ext>
            </a:extLst>
          </p:cNvPr>
          <p:cNvSpPr txBox="1"/>
          <p:nvPr/>
        </p:nvSpPr>
        <p:spPr>
          <a:xfrm>
            <a:off x="0" y="598858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Allele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9A078E-8FDE-ECE7-51FF-DF9DDBCDD4AA}"/>
              </a:ext>
            </a:extLst>
          </p:cNvPr>
          <p:cNvCxnSpPr>
            <a:cxnSpLocks/>
          </p:cNvCxnSpPr>
          <p:nvPr/>
        </p:nvCxnSpPr>
        <p:spPr>
          <a:xfrm flipV="1">
            <a:off x="326785" y="5515407"/>
            <a:ext cx="0" cy="539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1BE598-F137-9714-2E30-A486D1818F25}"/>
              </a:ext>
            </a:extLst>
          </p:cNvPr>
          <p:cNvSpPr txBox="1"/>
          <p:nvPr/>
        </p:nvSpPr>
        <p:spPr>
          <a:xfrm>
            <a:off x="627888" y="4564216"/>
            <a:ext cx="7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Effect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ED73C2-1D51-BEA1-9C7E-CC3C58F84C41}"/>
              </a:ext>
            </a:extLst>
          </p:cNvPr>
          <p:cNvCxnSpPr>
            <a:cxnSpLocks/>
          </p:cNvCxnSpPr>
          <p:nvPr/>
        </p:nvCxnSpPr>
        <p:spPr>
          <a:xfrm>
            <a:off x="888829" y="4921356"/>
            <a:ext cx="0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CE1E4C-3E38-0F82-C918-451FEB7E90E6}"/>
              </a:ext>
            </a:extLst>
          </p:cNvPr>
          <p:cNvSpPr txBox="1"/>
          <p:nvPr/>
        </p:nvSpPr>
        <p:spPr>
          <a:xfrm>
            <a:off x="1086929" y="5988585"/>
            <a:ext cx="1903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</a:rPr>
              <a:t> putative impact / </a:t>
            </a:r>
          </a:p>
          <a:p>
            <a:r>
              <a:rPr lang="en-US" b="0" i="0" u="none" strike="noStrike" dirty="0">
                <a:effectLst/>
              </a:rPr>
              <a:t>deleteriousness</a:t>
            </a:r>
            <a:r>
              <a:rPr lang="en-AE" dirty="0"/>
              <a:t>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DDBC24-B8BD-3203-4B7A-6BC708CC9B74}"/>
              </a:ext>
            </a:extLst>
          </p:cNvPr>
          <p:cNvCxnSpPr>
            <a:cxnSpLocks/>
          </p:cNvCxnSpPr>
          <p:nvPr/>
        </p:nvCxnSpPr>
        <p:spPr>
          <a:xfrm flipV="1">
            <a:off x="2042585" y="5498695"/>
            <a:ext cx="0" cy="539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EF15707-3336-C2B0-D078-501A5D9ACB8D}"/>
              </a:ext>
            </a:extLst>
          </p:cNvPr>
          <p:cNvSpPr txBox="1"/>
          <p:nvPr/>
        </p:nvSpPr>
        <p:spPr>
          <a:xfrm>
            <a:off x="3199213" y="455202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GeneName &amp; 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EB1AE8-B6FB-B204-C627-D535E86F779C}"/>
              </a:ext>
            </a:extLst>
          </p:cNvPr>
          <p:cNvSpPr txBox="1"/>
          <p:nvPr/>
        </p:nvSpPr>
        <p:spPr>
          <a:xfrm>
            <a:off x="4899864" y="6034513"/>
            <a:ext cx="137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dirty="0">
                <a:effectLst/>
              </a:rPr>
              <a:t>Feature type</a:t>
            </a:r>
            <a:endParaRPr lang="en-A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0F7339-CE5B-9567-E9CE-89C43D7CBA55}"/>
              </a:ext>
            </a:extLst>
          </p:cNvPr>
          <p:cNvSpPr txBox="1"/>
          <p:nvPr/>
        </p:nvSpPr>
        <p:spPr>
          <a:xfrm>
            <a:off x="6390456" y="4564216"/>
            <a:ext cx="11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FeatureID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3633A7-8BCB-5E0D-DB7B-C934C3AA038F}"/>
              </a:ext>
            </a:extLst>
          </p:cNvPr>
          <p:cNvSpPr txBox="1"/>
          <p:nvPr/>
        </p:nvSpPr>
        <p:spPr>
          <a:xfrm>
            <a:off x="8394374" y="596688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Biotype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BEDFF9-7718-F5BC-61C6-B2A9242E47CD}"/>
              </a:ext>
            </a:extLst>
          </p:cNvPr>
          <p:cNvCxnSpPr>
            <a:cxnSpLocks/>
          </p:cNvCxnSpPr>
          <p:nvPr/>
        </p:nvCxnSpPr>
        <p:spPr>
          <a:xfrm flipV="1">
            <a:off x="5706281" y="5498695"/>
            <a:ext cx="0" cy="539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0F354F-589F-8951-4245-59B1718FC4E3}"/>
              </a:ext>
            </a:extLst>
          </p:cNvPr>
          <p:cNvCxnSpPr>
            <a:cxnSpLocks/>
          </p:cNvCxnSpPr>
          <p:nvPr/>
        </p:nvCxnSpPr>
        <p:spPr>
          <a:xfrm flipV="1">
            <a:off x="8747823" y="5459653"/>
            <a:ext cx="0" cy="5393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23A8B-A1E5-8B41-6E85-7DF37DF2053C}"/>
              </a:ext>
            </a:extLst>
          </p:cNvPr>
          <p:cNvCxnSpPr>
            <a:cxnSpLocks/>
          </p:cNvCxnSpPr>
          <p:nvPr/>
        </p:nvCxnSpPr>
        <p:spPr>
          <a:xfrm flipH="1">
            <a:off x="3199213" y="4933548"/>
            <a:ext cx="348659" cy="29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0CF31-CE70-790F-E467-CDC5497758E5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052171" y="4921356"/>
            <a:ext cx="381812" cy="29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A42BD6-7EF7-58F4-9949-A544E23CB951}"/>
              </a:ext>
            </a:extLst>
          </p:cNvPr>
          <p:cNvCxnSpPr>
            <a:cxnSpLocks/>
          </p:cNvCxnSpPr>
          <p:nvPr/>
        </p:nvCxnSpPr>
        <p:spPr>
          <a:xfrm>
            <a:off x="6941793" y="4963339"/>
            <a:ext cx="0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FBD8E39-0048-2CBC-BB1B-CB79BA4C7D2E}"/>
              </a:ext>
            </a:extLst>
          </p:cNvPr>
          <p:cNvSpPr txBox="1"/>
          <p:nvPr/>
        </p:nvSpPr>
        <p:spPr>
          <a:xfrm>
            <a:off x="8443308" y="4606199"/>
            <a:ext cx="378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Exon/Intron # / # </a:t>
            </a:r>
            <a:r>
              <a:rPr lang="en-US" dirty="0" err="1"/>
              <a:t>Tnum</a:t>
            </a:r>
            <a:r>
              <a:rPr lang="en-US" dirty="0"/>
              <a:t> exons/introns</a:t>
            </a:r>
            <a:endParaRPr lang="en-AE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33BA50-EB7E-76AF-B752-7C32AE8BE640}"/>
              </a:ext>
            </a:extLst>
          </p:cNvPr>
          <p:cNvCxnSpPr>
            <a:cxnSpLocks/>
          </p:cNvCxnSpPr>
          <p:nvPr/>
        </p:nvCxnSpPr>
        <p:spPr>
          <a:xfrm>
            <a:off x="9727665" y="4975531"/>
            <a:ext cx="0" cy="27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851FA3-5BF1-F947-427E-D89A40AFB93F}"/>
              </a:ext>
            </a:extLst>
          </p:cNvPr>
          <p:cNvSpPr txBox="1"/>
          <p:nvPr/>
        </p:nvSpPr>
        <p:spPr>
          <a:xfrm>
            <a:off x="353010" y="4004468"/>
            <a:ext cx="1394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Description: </a:t>
            </a:r>
            <a:endParaRPr lang="en-AE" b="1" dirty="0"/>
          </a:p>
        </p:txBody>
      </p:sp>
      <p:sp>
        <p:nvSpPr>
          <p:cNvPr id="37" name="VCF Annotation:wANNOVAR">
            <a:extLst>
              <a:ext uri="{FF2B5EF4-FFF2-40B4-BE49-F238E27FC236}">
                <a16:creationId xmlns:a16="http://schemas.microsoft.com/office/drawing/2014/main" id="{2AEA1B6E-016A-2AE1-CA37-4FD17DA5FD64}"/>
              </a:ext>
            </a:extLst>
          </p:cNvPr>
          <p:cNvSpPr txBox="1"/>
          <p:nvPr/>
        </p:nvSpPr>
        <p:spPr>
          <a:xfrm>
            <a:off x="3266508" y="176745"/>
            <a:ext cx="565898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457200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</a:lstStyle>
          <a:p>
            <a:r>
              <a:rPr dirty="0"/>
              <a:t>VCF Annotation:</a:t>
            </a:r>
            <a:r>
              <a:rPr lang="en-US" dirty="0"/>
              <a:t> </a:t>
            </a:r>
            <a:r>
              <a:rPr lang="en-US" dirty="0" err="1"/>
              <a:t>snpEff</a:t>
            </a:r>
            <a:r>
              <a:rPr lang="en-US" dirty="0"/>
              <a:t> &amp; </a:t>
            </a:r>
            <a:r>
              <a:rPr lang="en-US" dirty="0" err="1"/>
              <a:t>snpSift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806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0D4812E-AB24-4B72-047C-F63B8B3A0D8A}"/>
              </a:ext>
            </a:extLst>
          </p:cNvPr>
          <p:cNvSpPr txBox="1">
            <a:spLocks/>
          </p:cNvSpPr>
          <p:nvPr/>
        </p:nvSpPr>
        <p:spPr>
          <a:xfrm>
            <a:off x="302401" y="1801965"/>
            <a:ext cx="11782269" cy="1079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SnpSift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annotate 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tabix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GRCh38.105/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clinvar.vcf.gz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p1.snpEff.g.vcf &gt; p1.snpEff.clinvar.g.vcf</a:t>
            </a:r>
          </a:p>
          <a:p>
            <a:pPr marL="0" indent="0">
              <a:buNone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SnpSift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annotate  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tabix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GRCh38.105/Homo_sapiens_assembly38.dbsnp138.vcf.gz 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dbsnp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p1.snpEff.clinvar.g.vcf &gt; p1.snpEff.clinvar.dbsnp.g.vcf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1D654-D26B-5399-F1AE-E6DBE3A9CD56}"/>
              </a:ext>
            </a:extLst>
          </p:cNvPr>
          <p:cNvSpPr txBox="1"/>
          <p:nvPr/>
        </p:nvSpPr>
        <p:spPr>
          <a:xfrm>
            <a:off x="302401" y="1207149"/>
            <a:ext cx="739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SnpSift</a:t>
            </a:r>
            <a:r>
              <a:rPr lang="en-US" b="1" dirty="0"/>
              <a:t> is a toolbox that allows you to filter and manipulate annotated files.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F7461F2-E5B1-AB75-DF6F-B94B94106688}"/>
              </a:ext>
            </a:extLst>
          </p:cNvPr>
          <p:cNvSpPr txBox="1">
            <a:spLocks/>
          </p:cNvSpPr>
          <p:nvPr/>
        </p:nvSpPr>
        <p:spPr>
          <a:xfrm>
            <a:off x="204865" y="3294748"/>
            <a:ext cx="11782269" cy="3118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17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chr7	117735320	rs62617115	A	C,&lt;NON_REF&gt;	323.64	.	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BaseQRankSum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=1.497;DB;DP=24;ExcessHet=0.0000;MLEAC=1,0;MLEAF=0.500,0.00;MQRankSum=0.000;RAW_MQandDP=86400,24;ReadPosRankSum=0.352;ANN=C|missense_variant|MODERATE|CTTNBP2|ENSG00000077063|transcript|ENST00000160373.8|protein_coding|15/23|c.3637T&gt;G|p.Leu1213Val|3663/5904|3637/4992|1213/1663||,C|missense_variant|MODERATE|CTTNBP2|ENSG00000077063|transcript|ENST00000446636.5|protein_coding|13/21|c.2098T&gt;G|p.Leu700Val|2099/4250|2098/3453|700/1150||WARNING_TRANSCRIPT_NO_START_CODON,C|3_prime_UTR_variant|MODIFIER|CTTNBP2|ENSG00000077063|transcript|ENST00000441556.5|nonsense_mediated_decay|15/23|n.*1551T&gt;G|||||49117|,C|downstream_gene_variant|MODIFIER|CTTNBP2|ENSG00000077063|transcript|ENST00000435233.5|protein_coding||c.*11T&gt;G|||||11|WARNING_TRANSCRIPT_INCOMPLETE,C|non_coding_transcript_exon_variant|MODIFIER|CTTNBP2|ENSG00000077063|transcript|ENST00000441556.5|nonsense_mediated_decay|15/23|n.*1551T&gt;G||||||</a:t>
            </a:r>
            <a:r>
              <a:rPr lang="en-US" sz="17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;CAF=[0.9784,0.02158];COMMON=1;HD;KGPROD;KGPhase1;OTHERKG;RS=62617115;RSPOS=117375374;SAO=0;SSR=0;VC=SNV;VLD;VP=0x050000000001140416000100;WGT=1;dbSNPBuildID=129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	GT:AD:DP:GQ:PL:SB	0/1:10,14,0:24:99:331,0,193,361,235,597:5,5,5,9</a:t>
            </a:r>
          </a:p>
        </p:txBody>
      </p:sp>
      <p:sp>
        <p:nvSpPr>
          <p:cNvPr id="12" name="VCF Annotation:wANNOVAR">
            <a:extLst>
              <a:ext uri="{FF2B5EF4-FFF2-40B4-BE49-F238E27FC236}">
                <a16:creationId xmlns:a16="http://schemas.microsoft.com/office/drawing/2014/main" id="{A6C9C79A-D8AA-716F-D3C8-F1C807F6696F}"/>
              </a:ext>
            </a:extLst>
          </p:cNvPr>
          <p:cNvSpPr txBox="1"/>
          <p:nvPr/>
        </p:nvSpPr>
        <p:spPr>
          <a:xfrm>
            <a:off x="3266508" y="176745"/>
            <a:ext cx="565898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457200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</a:lstStyle>
          <a:p>
            <a:r>
              <a:rPr dirty="0"/>
              <a:t>VCF Annotation:</a:t>
            </a:r>
            <a:r>
              <a:rPr lang="en-US" dirty="0"/>
              <a:t> </a:t>
            </a:r>
            <a:r>
              <a:rPr lang="en-US" dirty="0" err="1"/>
              <a:t>snpEff</a:t>
            </a:r>
            <a:r>
              <a:rPr lang="en-US" dirty="0"/>
              <a:t> &amp; </a:t>
            </a:r>
            <a:r>
              <a:rPr lang="en-US" dirty="0" err="1"/>
              <a:t>snpSift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36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VCF Annotation:wANNOVAR">
            <a:extLst>
              <a:ext uri="{FF2B5EF4-FFF2-40B4-BE49-F238E27FC236}">
                <a16:creationId xmlns:a16="http://schemas.microsoft.com/office/drawing/2014/main" id="{CF319BFF-58E3-010D-1F9A-B71D92962C61}"/>
              </a:ext>
            </a:extLst>
          </p:cNvPr>
          <p:cNvSpPr txBox="1"/>
          <p:nvPr/>
        </p:nvSpPr>
        <p:spPr>
          <a:xfrm>
            <a:off x="3745781" y="176448"/>
            <a:ext cx="565898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457200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</a:lstStyle>
          <a:p>
            <a:r>
              <a:rPr dirty="0"/>
              <a:t>VCF Annotation:</a:t>
            </a:r>
            <a:r>
              <a:rPr lang="en-US" dirty="0"/>
              <a:t> </a:t>
            </a:r>
            <a:r>
              <a:rPr lang="en-US" dirty="0" err="1"/>
              <a:t>snpEff</a:t>
            </a:r>
            <a:r>
              <a:rPr lang="en-US" dirty="0"/>
              <a:t> &amp; </a:t>
            </a:r>
            <a:r>
              <a:rPr lang="en-US" dirty="0" err="1"/>
              <a:t>snpSift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5E692-C113-24A2-C1E0-2814A92B7F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" r="5543" b="44355"/>
          <a:stretch/>
        </p:blipFill>
        <p:spPr>
          <a:xfrm>
            <a:off x="146303" y="1182624"/>
            <a:ext cx="5441415" cy="4255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7F2FBD-72CD-40EE-C34E-E0EDF5532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7" t="55644" r="5846"/>
          <a:stretch/>
        </p:blipFill>
        <p:spPr>
          <a:xfrm>
            <a:off x="5730240" y="1182624"/>
            <a:ext cx="6266845" cy="39136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8A2323-731F-B231-D563-5C80CB4C3A49}"/>
              </a:ext>
            </a:extLst>
          </p:cNvPr>
          <p:cNvSpPr txBox="1"/>
          <p:nvPr/>
        </p:nvSpPr>
        <p:spPr>
          <a:xfrm>
            <a:off x="4381813" y="6327648"/>
            <a:ext cx="292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choose options </a:t>
            </a:r>
            <a:r>
              <a:rPr lang="en-US" dirty="0"/>
              <a:t>appropriately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5211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C036C8-307C-C604-26CF-7651E8A3D1D8}"/>
              </a:ext>
            </a:extLst>
          </p:cNvPr>
          <p:cNvSpPr txBox="1"/>
          <p:nvPr/>
        </p:nvSpPr>
        <p:spPr>
          <a:xfrm>
            <a:off x="4822249" y="3136612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Filtering VCF</a:t>
            </a:r>
          </a:p>
        </p:txBody>
      </p:sp>
    </p:spTree>
    <p:extLst>
      <p:ext uri="{BB962C8B-B14F-4D97-AF65-F5344CB8AC3E}">
        <p14:creationId xmlns:p14="http://schemas.microsoft.com/office/powerpoint/2010/main" val="2402909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F6C6-FAF6-CF90-0C03-B7A328343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63" y="537411"/>
            <a:ext cx="8734800" cy="877200"/>
          </a:xfrm>
        </p:spPr>
        <p:txBody>
          <a:bodyPr/>
          <a:lstStyle/>
          <a:p>
            <a:r>
              <a:rPr lang="en-AE"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Criterias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8FF80-2EA2-E298-50AD-B13778159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931199"/>
            <a:ext cx="11150758" cy="438939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Depth: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Minimum depth cutoffs will remove false positive calls and will ensure higher quality calls too. </a:t>
            </a: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Quality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Genotype quality is also an important filter - essentially you should not trust any genotype with a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Phred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score below 20 which suggests a less than 99% accuracy.</a:t>
            </a: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Minor allele frequency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MAF can cause big problems with SNP calls - and also inflate statistical estimates downstream. Ideally you want an idea of the distribution of your allelic frequencies but 0.05 to 0.10 is a reasonable cut-off. You should keep in mind however that some analyses, particularly demographic inference can be biased by MAF thresholds.</a:t>
            </a: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Missing data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How much missing data are you willing to tolerate? It will depend on the study but typically any site with &gt;25% missing data should be dropped.</a:t>
            </a:r>
            <a:endParaRPr lang="en-A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47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34D26-24B8-488D-D9BC-A1544CE01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9902" y="1825625"/>
            <a:ext cx="11902190" cy="4351338"/>
          </a:xfrm>
        </p:spPr>
        <p:txBody>
          <a:bodyPr/>
          <a:lstStyle/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VCFtools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https://vcftools.github.io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gatk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VariantFiltration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https://gatk.broadinstitute.org/hc/en-us/articles/360037434691-VariantFiltration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SnpSift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 filter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https://pcingola.github.io/SnpEff/snpsift/filter/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AE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1EEBD5-2851-AC6E-2AA0-EF4362ADA013}"/>
              </a:ext>
            </a:extLst>
          </p:cNvPr>
          <p:cNvSpPr txBox="1">
            <a:spLocks/>
          </p:cNvSpPr>
          <p:nvPr/>
        </p:nvSpPr>
        <p:spPr>
          <a:xfrm>
            <a:off x="283027" y="495728"/>
            <a:ext cx="8229601" cy="7715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6400">
                <a:solidFill>
                  <a:srgbClr val="57068C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 defTabSz="321457"/>
            <a:r>
              <a:rPr lang="en-US" sz="3100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Tools for VCF Filtering</a:t>
            </a:r>
          </a:p>
        </p:txBody>
      </p:sp>
    </p:spTree>
    <p:extLst>
      <p:ext uri="{BB962C8B-B14F-4D97-AF65-F5344CB8AC3E}">
        <p14:creationId xmlns:p14="http://schemas.microsoft.com/office/powerpoint/2010/main" val="342469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9A0804-82C9-6E97-7774-73D0F1C413C3}"/>
              </a:ext>
            </a:extLst>
          </p:cNvPr>
          <p:cNvSpPr txBox="1">
            <a:spLocks/>
          </p:cNvSpPr>
          <p:nvPr/>
        </p:nvSpPr>
        <p:spPr>
          <a:xfrm>
            <a:off x="204865" y="392160"/>
            <a:ext cx="8229601" cy="771501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321457">
              <a:defRPr sz="3100" b="1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dirty="0"/>
              <a:t>VCF Filtering: </a:t>
            </a:r>
            <a:r>
              <a:rPr lang="en-US" dirty="0" err="1"/>
              <a:t>snpsift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FAA1C9-EA20-6638-616A-926967E9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04" y="4258889"/>
            <a:ext cx="11782269" cy="643820"/>
          </a:xfrm>
          <a:solidFill>
            <a:schemeClr val="bg1">
              <a:lumMod val="95000"/>
            </a:schemeClr>
          </a:solidFill>
        </p:spPr>
        <p:txBody>
          <a:bodyPr>
            <a:normAutofit fontScale="2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E9EBFC"/>
              </a:solidFill>
              <a:effectLst/>
              <a:latin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en-US" sz="8000" dirty="0"/>
              <a:t>cat  p3.snpEff.clinvar.dbsnp.g.vcf | </a:t>
            </a:r>
            <a:r>
              <a:rPr lang="en-US" sz="8000" dirty="0" err="1"/>
              <a:t>SnpSift</a:t>
            </a:r>
            <a:r>
              <a:rPr lang="en-US" sz="8000" dirty="0"/>
              <a:t> filter "(DP &gt;= 20)) | (QUAL &gt;= 30 ) " &gt; </a:t>
            </a:r>
            <a:r>
              <a:rPr lang="en-US" sz="8000" dirty="0" err="1"/>
              <a:t>snpsift_filtered.vcf</a:t>
            </a:r>
            <a:r>
              <a:rPr lang="en-US" sz="8000" dirty="0"/>
              <a:t> </a:t>
            </a:r>
          </a:p>
          <a:p>
            <a:br>
              <a:rPr lang="en-US" sz="1600" dirty="0"/>
            </a:b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D26D56C-1C83-387D-09C2-B7E3D43617EB}"/>
              </a:ext>
            </a:extLst>
          </p:cNvPr>
          <p:cNvSpPr txBox="1">
            <a:spLocks/>
          </p:cNvSpPr>
          <p:nvPr/>
        </p:nvSpPr>
        <p:spPr>
          <a:xfrm>
            <a:off x="144904" y="1409819"/>
            <a:ext cx="11902190" cy="2528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SnpSift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filter is one of the most useful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SnpSift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commands. 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SnpSift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filter you can filter VCF files using arbitrary expressions, for instance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"(QUAL &gt; 30) |  (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countHet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() &gt; 2 )".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D9431-9F8B-FACD-852D-694B98953F17}"/>
              </a:ext>
            </a:extLst>
          </p:cNvPr>
          <p:cNvSpPr txBox="1"/>
          <p:nvPr/>
        </p:nvSpPr>
        <p:spPr>
          <a:xfrm>
            <a:off x="204865" y="5395024"/>
            <a:ext cx="1178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More :</a:t>
            </a:r>
          </a:p>
          <a:p>
            <a:r>
              <a:rPr lang="en-US" dirty="0">
                <a:hlinkClick r:id="rId3"/>
              </a:rPr>
              <a:t>https://pcingola.github.io/SnpEff/snpsift/filter/</a:t>
            </a:r>
            <a:endParaRPr lang="en-US" dirty="0"/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12512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9A0804-82C9-6E97-7774-73D0F1C413C3}"/>
              </a:ext>
            </a:extLst>
          </p:cNvPr>
          <p:cNvSpPr txBox="1">
            <a:spLocks/>
          </p:cNvSpPr>
          <p:nvPr/>
        </p:nvSpPr>
        <p:spPr>
          <a:xfrm>
            <a:off x="394533" y="650804"/>
            <a:ext cx="3774299" cy="549185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321457">
              <a:defRPr sz="3100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b="1" dirty="0"/>
              <a:t>VCF Filtering: </a:t>
            </a:r>
            <a:r>
              <a:rPr lang="en-US" b="1" dirty="0" err="1"/>
              <a:t>VCFtools</a:t>
            </a:r>
            <a:endParaRPr lang="en-US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FAA1C9-EA20-6638-616A-926967E93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533" y="1454588"/>
            <a:ext cx="11197388" cy="2058634"/>
          </a:xfrm>
          <a:solidFill>
            <a:schemeClr val="bg1">
              <a:lumMod val="95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module purge</a:t>
            </a:r>
          </a:p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module load all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gencore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/2</a:t>
            </a:r>
          </a:p>
          <a:p>
            <a:pPr marL="0" indent="0">
              <a:buNone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vcftools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--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gzvcf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p3.snpEff.clinvar.dbsnp.g.vcf  --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minDP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20 --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minQ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30 --recode-INFO-all --recode --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stdout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 &gt;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vcftools_filtered.vcf</a:t>
            </a:r>
            <a:endParaRPr lang="en-AE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F8A13E-5C8F-8578-9232-D8D114C41DB9}"/>
              </a:ext>
            </a:extLst>
          </p:cNvPr>
          <p:cNvSpPr txBox="1">
            <a:spLocks/>
          </p:cNvSpPr>
          <p:nvPr/>
        </p:nvSpPr>
        <p:spPr>
          <a:xfrm>
            <a:off x="409731" y="4615214"/>
            <a:ext cx="11782269" cy="6438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gatk -T SelectVariants -R ref -V raw_variants.vcf -selectType SNP -o snps.vcf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1F14FC5-178E-FCFF-436E-1D1F0CB54CB2}"/>
              </a:ext>
            </a:extLst>
          </p:cNvPr>
          <p:cNvSpPr txBox="1">
            <a:spLocks/>
          </p:cNvSpPr>
          <p:nvPr/>
        </p:nvSpPr>
        <p:spPr>
          <a:xfrm>
            <a:off x="394533" y="5393867"/>
            <a:ext cx="11782269" cy="1079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gatk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-T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VariantFiltration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-R ref -V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snps.vcf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US" sz="2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filterExpression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'</a:t>
            </a:r>
            <a:r>
              <a:rPr lang="en-US" sz="1600" dirty="0"/>
              <a:t>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 &gt;= 30.0 ' --</a:t>
            </a:r>
            <a:r>
              <a:rPr lang="en-US" sz="2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filterName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22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basic_snp_filter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 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-o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filtered_snps.vcf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4747141-315D-1832-D1E9-19FE686D2646}"/>
              </a:ext>
            </a:extLst>
          </p:cNvPr>
          <p:cNvSpPr txBox="1">
            <a:spLocks/>
          </p:cNvSpPr>
          <p:nvPr/>
        </p:nvSpPr>
        <p:spPr>
          <a:xfrm>
            <a:off x="409731" y="3820038"/>
            <a:ext cx="3038328" cy="549185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 anchor="ctr">
            <a:spAutoFit/>
          </a:bodyPr>
          <a:lstStyle>
            <a:defPPr>
              <a:defRPr lang="en-AE"/>
            </a:defPPr>
            <a:lvl1pPr defTabSz="321457">
              <a:defRPr sz="3100">
                <a:solidFill>
                  <a:srgbClr val="333333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r>
              <a:rPr lang="en-US" b="1" dirty="0"/>
              <a:t>VCF Filtering: </a:t>
            </a:r>
            <a:r>
              <a:rPr lang="en-US" b="1" dirty="0" err="1"/>
              <a:t>gatk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292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3E914-34AE-9012-6634-CEADE0493181}"/>
              </a:ext>
            </a:extLst>
          </p:cNvPr>
          <p:cNvSpPr txBox="1"/>
          <p:nvPr/>
        </p:nvSpPr>
        <p:spPr>
          <a:xfrm>
            <a:off x="3787323" y="3136612"/>
            <a:ext cx="461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RECAP : Pipeline Workflow</a:t>
            </a:r>
          </a:p>
        </p:txBody>
      </p:sp>
    </p:spTree>
    <p:extLst>
      <p:ext uri="{BB962C8B-B14F-4D97-AF65-F5344CB8AC3E}">
        <p14:creationId xmlns:p14="http://schemas.microsoft.com/office/powerpoint/2010/main" val="592235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3E914-34AE-9012-6634-CEADE0493181}"/>
              </a:ext>
            </a:extLst>
          </p:cNvPr>
          <p:cNvSpPr txBox="1"/>
          <p:nvPr/>
        </p:nvSpPr>
        <p:spPr>
          <a:xfrm>
            <a:off x="3792003" y="3136612"/>
            <a:ext cx="4607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Visualization of the output</a:t>
            </a:r>
          </a:p>
        </p:txBody>
      </p:sp>
    </p:spTree>
    <p:extLst>
      <p:ext uri="{BB962C8B-B14F-4D97-AF65-F5344CB8AC3E}">
        <p14:creationId xmlns:p14="http://schemas.microsoft.com/office/powerpoint/2010/main" val="4149979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Screen Shot 2019-11-10 at 12.46.51.png" descr="Screen Shot 2019-11-10 at 12.46.51.png"/>
          <p:cNvPicPr>
            <a:picLocks noChangeAspect="1"/>
          </p:cNvPicPr>
          <p:nvPr/>
        </p:nvPicPr>
        <p:blipFill>
          <a:blip r:embed="rId2"/>
          <a:srcRect t="7200" r="1182" b="7200"/>
          <a:stretch>
            <a:fillRect/>
          </a:stretch>
        </p:blipFill>
        <p:spPr>
          <a:xfrm>
            <a:off x="2608110" y="2068652"/>
            <a:ext cx="6815154" cy="446992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39" name="BroadE Workshop, April 2017"/>
          <p:cNvSpPr txBox="1"/>
          <p:nvPr/>
        </p:nvSpPr>
        <p:spPr>
          <a:xfrm>
            <a:off x="8721330" y="6356368"/>
            <a:ext cx="2474777" cy="57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lnSpc>
                <a:spcPts val="4800"/>
              </a:lnSpc>
              <a:spcBef>
                <a:spcPts val="1200"/>
              </a:spcBef>
              <a:defRPr sz="1400" i="1"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BroadE Workshop, April 2017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725705-C3B7-DC41-BF95-B711B251A422}"/>
              </a:ext>
            </a:extLst>
          </p:cNvPr>
          <p:cNvSpPr/>
          <p:nvPr/>
        </p:nvSpPr>
        <p:spPr>
          <a:xfrm>
            <a:off x="1701165" y="884605"/>
            <a:ext cx="8777498" cy="988250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Integrative Genomics Viewer (IGV) is a high-performance visualization tool for interactive exploration of large, integrated genomic datasets of different types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tegrative Genomics Viewer (IGV)">
            <a:extLst>
              <a:ext uri="{FF2B5EF4-FFF2-40B4-BE49-F238E27FC236}">
                <a16:creationId xmlns:a16="http://schemas.microsoft.com/office/drawing/2014/main" id="{6BCC7A28-01A0-F99B-50E8-B5DEB84784F0}"/>
              </a:ext>
            </a:extLst>
          </p:cNvPr>
          <p:cNvSpPr txBox="1"/>
          <p:nvPr/>
        </p:nvSpPr>
        <p:spPr>
          <a:xfrm>
            <a:off x="3083508" y="64240"/>
            <a:ext cx="5864361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321457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b="1" dirty="0">
                <a:latin typeface="Calibri" panose="020F0502020204030204" pitchFamily="34" charset="0"/>
                <a:cs typeface="Calibri" panose="020F0502020204030204" pitchFamily="34" charset="0"/>
              </a:rPr>
              <a:t>Integrative Genomics Viewer (IGV)</a:t>
            </a:r>
          </a:p>
        </p:txBody>
      </p:sp>
    </p:spTree>
    <p:extLst>
      <p:ext uri="{BB962C8B-B14F-4D97-AF65-F5344CB8AC3E}">
        <p14:creationId xmlns:p14="http://schemas.microsoft.com/office/powerpoint/2010/main" val="4183421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Screen Shot 2019-11-10 at 12.48.57.png" descr="Screen Shot 2019-11-10 at 12.48.57.png"/>
          <p:cNvPicPr>
            <a:picLocks noChangeAspect="1"/>
          </p:cNvPicPr>
          <p:nvPr/>
        </p:nvPicPr>
        <p:blipFill>
          <a:blip r:embed="rId2"/>
          <a:srcRect t="3406" r="63516"/>
          <a:stretch>
            <a:fillRect/>
          </a:stretch>
        </p:blipFill>
        <p:spPr>
          <a:xfrm>
            <a:off x="1924348" y="1128303"/>
            <a:ext cx="2458770" cy="557990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44" name="File Formats"/>
          <p:cNvSpPr txBox="1"/>
          <p:nvPr/>
        </p:nvSpPr>
        <p:spPr>
          <a:xfrm>
            <a:off x="1759959" y="763053"/>
            <a:ext cx="1245793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File Formats</a:t>
            </a:r>
          </a:p>
        </p:txBody>
      </p:sp>
      <p:sp>
        <p:nvSpPr>
          <p:cNvPr id="545" name="Line"/>
          <p:cNvSpPr/>
          <p:nvPr/>
        </p:nvSpPr>
        <p:spPr>
          <a:xfrm flipV="1">
            <a:off x="4740499" y="918809"/>
            <a:ext cx="1" cy="58404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pic>
        <p:nvPicPr>
          <p:cNvPr id="546" name="Screen Shot 2019-11-10 at 13.01.53.png" descr="Screen Shot 2019-11-10 at 13.01.53.png"/>
          <p:cNvPicPr>
            <a:picLocks noChangeAspect="1"/>
          </p:cNvPicPr>
          <p:nvPr/>
        </p:nvPicPr>
        <p:blipFill>
          <a:blip r:embed="rId3"/>
          <a:srcRect l="1306" t="13123" r="4762"/>
          <a:stretch>
            <a:fillRect/>
          </a:stretch>
        </p:blipFill>
        <p:spPr>
          <a:xfrm>
            <a:off x="4906299" y="2236313"/>
            <a:ext cx="5550538" cy="391984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47" name="Download &amp; install"/>
          <p:cNvSpPr txBox="1"/>
          <p:nvPr/>
        </p:nvSpPr>
        <p:spPr>
          <a:xfrm>
            <a:off x="5232612" y="763053"/>
            <a:ext cx="1903237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rPr dirty="0"/>
              <a:t>Download &amp; install</a:t>
            </a:r>
          </a:p>
        </p:txBody>
      </p:sp>
      <p:sp>
        <p:nvSpPr>
          <p:cNvPr id="548" name="http://software.broadinstitute.org/software/igv/download"/>
          <p:cNvSpPr txBox="1"/>
          <p:nvPr/>
        </p:nvSpPr>
        <p:spPr>
          <a:xfrm>
            <a:off x="5207271" y="1416786"/>
            <a:ext cx="6755170" cy="395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100" b="1" u="sng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http://software.broadinstitute.org/software/igv/download</a:t>
            </a:r>
          </a:p>
        </p:txBody>
      </p:sp>
      <p:sp>
        <p:nvSpPr>
          <p:cNvPr id="9" name="Integrative Genomics Viewer (IGV)">
            <a:extLst>
              <a:ext uri="{FF2B5EF4-FFF2-40B4-BE49-F238E27FC236}">
                <a16:creationId xmlns:a16="http://schemas.microsoft.com/office/drawing/2014/main" id="{BF40EBDE-0210-F941-AFF9-F484C6EBBB4B}"/>
              </a:ext>
            </a:extLst>
          </p:cNvPr>
          <p:cNvSpPr txBox="1"/>
          <p:nvPr/>
        </p:nvSpPr>
        <p:spPr>
          <a:xfrm>
            <a:off x="3083508" y="64240"/>
            <a:ext cx="5864361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321457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b="1" dirty="0">
                <a:latin typeface="Calibri" panose="020F0502020204030204" pitchFamily="34" charset="0"/>
                <a:cs typeface="Calibri" panose="020F0502020204030204" pitchFamily="34" charset="0"/>
              </a:rPr>
              <a:t>Integrative Genomics Viewer (IGV)</a:t>
            </a:r>
          </a:p>
        </p:txBody>
      </p:sp>
    </p:spTree>
    <p:extLst>
      <p:ext uri="{BB962C8B-B14F-4D97-AF65-F5344CB8AC3E}">
        <p14:creationId xmlns:p14="http://schemas.microsoft.com/office/powerpoint/2010/main" val="2917958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creen Shot 2019-11-10 at 12.55.39.png" descr="Screen Shot 2019-11-10 at 12.55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97" y="2022878"/>
            <a:ext cx="8884409" cy="464580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51" name="Reference Genome Selection"/>
          <p:cNvSpPr txBox="1"/>
          <p:nvPr/>
        </p:nvSpPr>
        <p:spPr>
          <a:xfrm>
            <a:off x="499994" y="1298695"/>
            <a:ext cx="2842969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Reference Genome Selection</a:t>
            </a:r>
          </a:p>
        </p:txBody>
      </p:sp>
      <p:sp>
        <p:nvSpPr>
          <p:cNvPr id="552" name="Chromosome Selection"/>
          <p:cNvSpPr txBox="1"/>
          <p:nvPr/>
        </p:nvSpPr>
        <p:spPr>
          <a:xfrm>
            <a:off x="2264065" y="866034"/>
            <a:ext cx="3566074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Chromosome Selection</a:t>
            </a:r>
          </a:p>
        </p:txBody>
      </p:sp>
      <p:sp>
        <p:nvSpPr>
          <p:cNvPr id="553" name="Zoom in/out"/>
          <p:cNvSpPr txBox="1"/>
          <p:nvPr/>
        </p:nvSpPr>
        <p:spPr>
          <a:xfrm>
            <a:off x="9517439" y="1634600"/>
            <a:ext cx="1466018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Zoom in/out</a:t>
            </a:r>
          </a:p>
        </p:txBody>
      </p:sp>
      <p:sp>
        <p:nvSpPr>
          <p:cNvPr id="554" name="Enter locus/gene name"/>
          <p:cNvSpPr txBox="1"/>
          <p:nvPr/>
        </p:nvSpPr>
        <p:spPr>
          <a:xfrm>
            <a:off x="3387399" y="1334546"/>
            <a:ext cx="2842969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Enter locus/gene name</a:t>
            </a:r>
          </a:p>
        </p:txBody>
      </p:sp>
      <p:sp>
        <p:nvSpPr>
          <p:cNvPr id="555" name="Whole Genome"/>
          <p:cNvSpPr txBox="1"/>
          <p:nvPr/>
        </p:nvSpPr>
        <p:spPr>
          <a:xfrm>
            <a:off x="1518159" y="2333605"/>
            <a:ext cx="1032160" cy="595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defRPr sz="1700"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Whole Genome</a:t>
            </a:r>
          </a:p>
        </p:txBody>
      </p:sp>
      <p:sp>
        <p:nvSpPr>
          <p:cNvPr id="556" name="\{"/>
          <p:cNvSpPr txBox="1"/>
          <p:nvPr/>
        </p:nvSpPr>
        <p:spPr>
          <a:xfrm>
            <a:off x="7337692" y="-1865253"/>
            <a:ext cx="23403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\{</a:t>
            </a:r>
          </a:p>
        </p:txBody>
      </p:sp>
      <p:sp>
        <p:nvSpPr>
          <p:cNvPr id="557" name="{"/>
          <p:cNvSpPr txBox="1"/>
          <p:nvPr/>
        </p:nvSpPr>
        <p:spPr>
          <a:xfrm>
            <a:off x="2286094" y="2039030"/>
            <a:ext cx="326183" cy="104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6300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{</a:t>
            </a:r>
          </a:p>
        </p:txBody>
      </p:sp>
      <p:sp>
        <p:nvSpPr>
          <p:cNvPr id="558" name="Line"/>
          <p:cNvSpPr/>
          <p:nvPr/>
        </p:nvSpPr>
        <p:spPr>
          <a:xfrm>
            <a:off x="3042047" y="1068493"/>
            <a:ext cx="0" cy="1041628"/>
          </a:xfrm>
          <a:prstGeom prst="line">
            <a:avLst/>
          </a:prstGeom>
          <a:ln w="25400">
            <a:solidFill>
              <a:srgbClr val="FF0E07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59" name="Line"/>
          <p:cNvSpPr/>
          <p:nvPr/>
        </p:nvSpPr>
        <p:spPr>
          <a:xfrm flipH="1">
            <a:off x="1943696" y="1618891"/>
            <a:ext cx="1" cy="324183"/>
          </a:xfrm>
          <a:prstGeom prst="line">
            <a:avLst/>
          </a:prstGeom>
          <a:ln w="25400">
            <a:solidFill>
              <a:srgbClr val="FF0E07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60" name="Line"/>
          <p:cNvSpPr/>
          <p:nvPr/>
        </p:nvSpPr>
        <p:spPr>
          <a:xfrm>
            <a:off x="4140398" y="1717117"/>
            <a:ext cx="0" cy="324183"/>
          </a:xfrm>
          <a:prstGeom prst="line">
            <a:avLst/>
          </a:prstGeom>
          <a:ln w="25400">
            <a:solidFill>
              <a:srgbClr val="FF0E07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61" name="Line"/>
          <p:cNvSpPr/>
          <p:nvPr/>
        </p:nvSpPr>
        <p:spPr>
          <a:xfrm>
            <a:off x="10042922" y="1955602"/>
            <a:ext cx="0" cy="324182"/>
          </a:xfrm>
          <a:prstGeom prst="line">
            <a:avLst/>
          </a:prstGeom>
          <a:ln w="25400">
            <a:solidFill>
              <a:srgbClr val="FF0E07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15" name="Integrative Genomics Viewer (IGV)">
            <a:extLst>
              <a:ext uri="{FF2B5EF4-FFF2-40B4-BE49-F238E27FC236}">
                <a16:creationId xmlns:a16="http://schemas.microsoft.com/office/drawing/2014/main" id="{78403D0C-D2BA-AB4F-9CC4-D01C962850CD}"/>
              </a:ext>
            </a:extLst>
          </p:cNvPr>
          <p:cNvSpPr txBox="1"/>
          <p:nvPr/>
        </p:nvSpPr>
        <p:spPr>
          <a:xfrm>
            <a:off x="3083508" y="64240"/>
            <a:ext cx="5864361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321457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b="1" dirty="0">
                <a:latin typeface="Calibri" panose="020F0502020204030204" pitchFamily="34" charset="0"/>
                <a:cs typeface="Calibri" panose="020F0502020204030204" pitchFamily="34" charset="0"/>
              </a:rPr>
              <a:t>Integrative Genomics Viewer (IGV)</a:t>
            </a:r>
          </a:p>
        </p:txBody>
      </p:sp>
    </p:spTree>
    <p:extLst>
      <p:ext uri="{BB962C8B-B14F-4D97-AF65-F5344CB8AC3E}">
        <p14:creationId xmlns:p14="http://schemas.microsoft.com/office/powerpoint/2010/main" val="379245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\{"/>
          <p:cNvSpPr txBox="1"/>
          <p:nvPr/>
        </p:nvSpPr>
        <p:spPr>
          <a:xfrm>
            <a:off x="7337692" y="-1865253"/>
            <a:ext cx="23403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\{</a:t>
            </a:r>
          </a:p>
        </p:txBody>
      </p:sp>
      <p:sp>
        <p:nvSpPr>
          <p:cNvPr id="565" name="IGV Basic panels: Chromosome Selection"/>
          <p:cNvSpPr txBox="1"/>
          <p:nvPr/>
        </p:nvSpPr>
        <p:spPr>
          <a:xfrm>
            <a:off x="2902959" y="38434"/>
            <a:ext cx="6763796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IGV Basic panels: Chromosome Selection</a:t>
            </a:r>
          </a:p>
        </p:txBody>
      </p:sp>
      <p:pic>
        <p:nvPicPr>
          <p:cNvPr id="566" name="Screen Shot 2019-11-10 at 14.17.48.png" descr="Screen Shot 2019-11-10 at 14.17.48.png"/>
          <p:cNvPicPr>
            <a:picLocks noChangeAspect="1"/>
          </p:cNvPicPr>
          <p:nvPr/>
        </p:nvPicPr>
        <p:blipFill>
          <a:blip r:embed="rId2"/>
          <a:srcRect r="75687"/>
          <a:stretch>
            <a:fillRect/>
          </a:stretch>
        </p:blipFill>
        <p:spPr>
          <a:xfrm>
            <a:off x="2006203" y="951069"/>
            <a:ext cx="2941688" cy="121308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67" name="Shows all the chromosome of the selected reference genome"/>
          <p:cNvSpPr txBox="1"/>
          <p:nvPr/>
        </p:nvSpPr>
        <p:spPr>
          <a:xfrm>
            <a:off x="5284374" y="1115248"/>
            <a:ext cx="4569123" cy="718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l"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Shows all the chromosome of the selected reference genome</a:t>
            </a:r>
          </a:p>
        </p:txBody>
      </p:sp>
      <p:sp>
        <p:nvSpPr>
          <p:cNvPr id="568" name="IGV Basic panels: Locus/gene name"/>
          <p:cNvSpPr txBox="1"/>
          <p:nvPr/>
        </p:nvSpPr>
        <p:spPr>
          <a:xfrm>
            <a:off x="3999634" y="2667857"/>
            <a:ext cx="5887826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t>IGV Basic panels: Locus/gene name</a:t>
            </a:r>
          </a:p>
        </p:txBody>
      </p:sp>
      <p:pic>
        <p:nvPicPr>
          <p:cNvPr id="569" name="Screen Shot 2019-11-10 at 14.21.24.png" descr="Screen Shot 2019-11-10 at 14.21.24.png"/>
          <p:cNvPicPr>
            <a:picLocks noChangeAspect="1"/>
          </p:cNvPicPr>
          <p:nvPr/>
        </p:nvPicPr>
        <p:blipFill>
          <a:blip r:embed="rId3"/>
          <a:srcRect b="36487"/>
          <a:stretch>
            <a:fillRect/>
          </a:stretch>
        </p:blipFill>
        <p:spPr>
          <a:xfrm>
            <a:off x="1550789" y="3589735"/>
            <a:ext cx="8626078" cy="8734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570" name="Screen Shot 2019-11-10 at 14.22.32.png" descr="Screen Shot 2019-11-10 at 14.22.32.png"/>
          <p:cNvPicPr>
            <a:picLocks noChangeAspect="1"/>
          </p:cNvPicPr>
          <p:nvPr/>
        </p:nvPicPr>
        <p:blipFill>
          <a:blip r:embed="rId4"/>
          <a:srcRect b="25880"/>
          <a:stretch>
            <a:fillRect/>
          </a:stretch>
        </p:blipFill>
        <p:spPr>
          <a:xfrm>
            <a:off x="2151870" y="5389067"/>
            <a:ext cx="7888125" cy="114984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71" name="Chromosome:Start-end"/>
          <p:cNvSpPr txBox="1"/>
          <p:nvPr/>
        </p:nvSpPr>
        <p:spPr>
          <a:xfrm>
            <a:off x="5297314" y="3211689"/>
            <a:ext cx="2793160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Chromosome:Start-end</a:t>
            </a:r>
          </a:p>
        </p:txBody>
      </p:sp>
      <p:sp>
        <p:nvSpPr>
          <p:cNvPr id="572" name="Line"/>
          <p:cNvSpPr/>
          <p:nvPr/>
        </p:nvSpPr>
        <p:spPr>
          <a:xfrm>
            <a:off x="6284858" y="3521072"/>
            <a:ext cx="1" cy="262340"/>
          </a:xfrm>
          <a:prstGeom prst="line">
            <a:avLst/>
          </a:prstGeom>
          <a:ln w="25400">
            <a:solidFill>
              <a:srgbClr val="FF1624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73" name="Enter Gene Name"/>
          <p:cNvSpPr txBox="1"/>
          <p:nvPr/>
        </p:nvSpPr>
        <p:spPr>
          <a:xfrm>
            <a:off x="5983963" y="5042275"/>
            <a:ext cx="2111151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Enter Gene Name</a:t>
            </a:r>
          </a:p>
        </p:txBody>
      </p:sp>
      <p:sp>
        <p:nvSpPr>
          <p:cNvPr id="574" name="Line"/>
          <p:cNvSpPr/>
          <p:nvPr/>
        </p:nvSpPr>
        <p:spPr>
          <a:xfrm>
            <a:off x="6731343" y="5351658"/>
            <a:ext cx="1" cy="262340"/>
          </a:xfrm>
          <a:prstGeom prst="line">
            <a:avLst/>
          </a:prstGeom>
          <a:ln w="25400">
            <a:solidFill>
              <a:srgbClr val="FF1624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206933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Screen Shot 2019-11-10 at 14.40.51.png" descr="Screen Shot 2019-11-10 at 14.40.51.png"/>
          <p:cNvPicPr>
            <a:picLocks noChangeAspect="1"/>
          </p:cNvPicPr>
          <p:nvPr/>
        </p:nvPicPr>
        <p:blipFill>
          <a:blip r:embed="rId2"/>
          <a:srcRect r="47960"/>
          <a:stretch>
            <a:fillRect/>
          </a:stretch>
        </p:blipFill>
        <p:spPr>
          <a:xfrm>
            <a:off x="2015134" y="1513198"/>
            <a:ext cx="4758477" cy="37244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77" name="Reference Genome Selection"/>
          <p:cNvSpPr txBox="1"/>
          <p:nvPr/>
        </p:nvSpPr>
        <p:spPr>
          <a:xfrm>
            <a:off x="832198" y="843522"/>
            <a:ext cx="2325644" cy="65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Reference Genome Selection</a:t>
            </a:r>
          </a:p>
        </p:txBody>
      </p:sp>
      <p:sp>
        <p:nvSpPr>
          <p:cNvPr id="578" name="Chromosome Selection"/>
          <p:cNvSpPr txBox="1"/>
          <p:nvPr/>
        </p:nvSpPr>
        <p:spPr>
          <a:xfrm>
            <a:off x="3157842" y="1002105"/>
            <a:ext cx="3091861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Chromosome</a:t>
            </a:r>
            <a:r>
              <a:rPr lang="en-US" dirty="0"/>
              <a:t> </a:t>
            </a:r>
            <a:r>
              <a:rPr dirty="0"/>
              <a:t>Selection</a:t>
            </a:r>
          </a:p>
        </p:txBody>
      </p:sp>
      <p:sp>
        <p:nvSpPr>
          <p:cNvPr id="579" name="\{"/>
          <p:cNvSpPr txBox="1"/>
          <p:nvPr/>
        </p:nvSpPr>
        <p:spPr>
          <a:xfrm>
            <a:off x="7337692" y="-1865253"/>
            <a:ext cx="23403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\{</a:t>
            </a:r>
          </a:p>
        </p:txBody>
      </p:sp>
      <p:sp>
        <p:nvSpPr>
          <p:cNvPr id="580" name="Line"/>
          <p:cNvSpPr/>
          <p:nvPr/>
        </p:nvSpPr>
        <p:spPr>
          <a:xfrm>
            <a:off x="3497461" y="1330524"/>
            <a:ext cx="0" cy="324182"/>
          </a:xfrm>
          <a:prstGeom prst="line">
            <a:avLst/>
          </a:prstGeom>
          <a:ln w="25400">
            <a:solidFill>
              <a:srgbClr val="FF131D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81" name="Line"/>
          <p:cNvSpPr/>
          <p:nvPr/>
        </p:nvSpPr>
        <p:spPr>
          <a:xfrm>
            <a:off x="2399109" y="1163477"/>
            <a:ext cx="0" cy="324183"/>
          </a:xfrm>
          <a:prstGeom prst="line">
            <a:avLst/>
          </a:prstGeom>
          <a:ln w="25400">
            <a:solidFill>
              <a:srgbClr val="FF131D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82" name="IGV :View Gene of interest"/>
          <p:cNvSpPr txBox="1"/>
          <p:nvPr/>
        </p:nvSpPr>
        <p:spPr>
          <a:xfrm>
            <a:off x="4252483" y="77597"/>
            <a:ext cx="4355637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IGV: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View Gene of interest</a:t>
            </a:r>
          </a:p>
        </p:txBody>
      </p:sp>
      <p:pic>
        <p:nvPicPr>
          <p:cNvPr id="583" name="Screen Shot 2019-11-10 at 14.44.28.png" descr="Screen Shot 2019-11-10 at 14.44.28.png"/>
          <p:cNvPicPr>
            <a:picLocks noChangeAspect="1"/>
          </p:cNvPicPr>
          <p:nvPr/>
        </p:nvPicPr>
        <p:blipFill>
          <a:blip r:embed="rId3"/>
          <a:srcRect t="18957"/>
          <a:stretch>
            <a:fillRect/>
          </a:stretch>
        </p:blipFill>
        <p:spPr>
          <a:xfrm>
            <a:off x="7033619" y="2429642"/>
            <a:ext cx="2432093" cy="366801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84" name="Circle"/>
          <p:cNvSpPr/>
          <p:nvPr/>
        </p:nvSpPr>
        <p:spPr>
          <a:xfrm>
            <a:off x="5140524" y="2144807"/>
            <a:ext cx="892969" cy="892969"/>
          </a:xfrm>
          <a:prstGeom prst="ellips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85" name="Line"/>
          <p:cNvSpPr/>
          <p:nvPr/>
        </p:nvSpPr>
        <p:spPr>
          <a:xfrm>
            <a:off x="5983612" y="2768204"/>
            <a:ext cx="1207043" cy="1726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86" name="Coverage"/>
          <p:cNvSpPr txBox="1"/>
          <p:nvPr/>
        </p:nvSpPr>
        <p:spPr>
          <a:xfrm>
            <a:off x="9646807" y="2409032"/>
            <a:ext cx="1128611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Coverage</a:t>
            </a:r>
          </a:p>
        </p:txBody>
      </p:sp>
      <p:sp>
        <p:nvSpPr>
          <p:cNvPr id="587" name="Aligned reads mapped to the location"/>
          <p:cNvSpPr txBox="1"/>
          <p:nvPr/>
        </p:nvSpPr>
        <p:spPr>
          <a:xfrm>
            <a:off x="9646807" y="3453883"/>
            <a:ext cx="1080525" cy="1534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l">
              <a:defRPr sz="19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Aligned reads mapped to the location</a:t>
            </a:r>
          </a:p>
        </p:txBody>
      </p:sp>
      <p:sp>
        <p:nvSpPr>
          <p:cNvPr id="588" name="Variation"/>
          <p:cNvSpPr txBox="1"/>
          <p:nvPr/>
        </p:nvSpPr>
        <p:spPr>
          <a:xfrm>
            <a:off x="9683962" y="5048333"/>
            <a:ext cx="985807" cy="68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l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Variation</a:t>
            </a:r>
          </a:p>
        </p:txBody>
      </p:sp>
      <p:sp>
        <p:nvSpPr>
          <p:cNvPr id="589" name="Line"/>
          <p:cNvSpPr/>
          <p:nvPr/>
        </p:nvSpPr>
        <p:spPr>
          <a:xfrm flipH="1">
            <a:off x="8433691" y="5214938"/>
            <a:ext cx="1174134" cy="0"/>
          </a:xfrm>
          <a:prstGeom prst="line">
            <a:avLst/>
          </a:prstGeom>
          <a:ln w="25400">
            <a:solidFill>
              <a:srgbClr val="FF131D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90" name="Line"/>
          <p:cNvSpPr/>
          <p:nvPr/>
        </p:nvSpPr>
        <p:spPr>
          <a:xfrm flipH="1">
            <a:off x="8295705" y="2591291"/>
            <a:ext cx="1282875" cy="1"/>
          </a:xfrm>
          <a:prstGeom prst="line">
            <a:avLst/>
          </a:prstGeom>
          <a:ln w="25400">
            <a:solidFill>
              <a:srgbClr val="FF131D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591" name="Line"/>
          <p:cNvSpPr/>
          <p:nvPr/>
        </p:nvSpPr>
        <p:spPr>
          <a:xfrm flipH="1">
            <a:off x="9045797" y="4353014"/>
            <a:ext cx="605932" cy="1"/>
          </a:xfrm>
          <a:prstGeom prst="line">
            <a:avLst/>
          </a:prstGeom>
          <a:ln w="25400">
            <a:solidFill>
              <a:srgbClr val="FF131D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pic>
        <p:nvPicPr>
          <p:cNvPr id="592" name="Screen Shot 2019-11-10 at 15.43.46.png" descr="Screen Shot 2019-11-10 at 15.43.46.png"/>
          <p:cNvPicPr>
            <a:picLocks noChangeAspect="1"/>
          </p:cNvPicPr>
          <p:nvPr/>
        </p:nvPicPr>
        <p:blipFill>
          <a:blip r:embed="rId4"/>
          <a:srcRect r="8303"/>
          <a:stretch>
            <a:fillRect/>
          </a:stretch>
        </p:blipFill>
        <p:spPr>
          <a:xfrm>
            <a:off x="8467216" y="2678906"/>
            <a:ext cx="939928" cy="655246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BAM FILES"/>
          <p:cNvSpPr txBox="1"/>
          <p:nvPr/>
        </p:nvSpPr>
        <p:spPr>
          <a:xfrm>
            <a:off x="1915542" y="5659498"/>
            <a:ext cx="106083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r>
              <a:t>BAM FILES</a:t>
            </a:r>
          </a:p>
        </p:txBody>
      </p:sp>
      <p:sp>
        <p:nvSpPr>
          <p:cNvPr id="594" name="Line"/>
          <p:cNvSpPr/>
          <p:nvPr/>
        </p:nvSpPr>
        <p:spPr>
          <a:xfrm flipV="1">
            <a:off x="2268142" y="4399525"/>
            <a:ext cx="1" cy="1297616"/>
          </a:xfrm>
          <a:prstGeom prst="line">
            <a:avLst/>
          </a:prstGeom>
          <a:ln w="25400">
            <a:solidFill>
              <a:srgbClr val="FF131D"/>
            </a:solidFill>
            <a:tailEnd type="triangle"/>
          </a:ln>
        </p:spPr>
        <p:txBody>
          <a:bodyPr lIns="32144" tIns="32144" rIns="32144" bIns="32144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597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\{"/>
          <p:cNvSpPr txBox="1"/>
          <p:nvPr/>
        </p:nvSpPr>
        <p:spPr>
          <a:xfrm>
            <a:off x="7337692" y="-1865253"/>
            <a:ext cx="23403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\{</a:t>
            </a:r>
          </a:p>
        </p:txBody>
      </p:sp>
      <p:sp>
        <p:nvSpPr>
          <p:cNvPr id="597" name="IGV :Zoom"/>
          <p:cNvSpPr txBox="1"/>
          <p:nvPr/>
        </p:nvSpPr>
        <p:spPr>
          <a:xfrm>
            <a:off x="5205027" y="1"/>
            <a:ext cx="1802251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IGV: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Zoom</a:t>
            </a:r>
          </a:p>
        </p:txBody>
      </p:sp>
      <p:pic>
        <p:nvPicPr>
          <p:cNvPr id="598" name="Screen Shot 2019-11-10 at 16.05.45.png" descr="Screen Shot 2019-11-10 at 16.05.45.png"/>
          <p:cNvPicPr>
            <a:picLocks noChangeAspect="1"/>
          </p:cNvPicPr>
          <p:nvPr/>
        </p:nvPicPr>
        <p:blipFill>
          <a:blip r:embed="rId2"/>
          <a:srcRect l="38367" t="1332" b="1332"/>
          <a:stretch>
            <a:fillRect/>
          </a:stretch>
        </p:blipFill>
        <p:spPr>
          <a:xfrm>
            <a:off x="1731274" y="832671"/>
            <a:ext cx="3257198" cy="262465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599" name="Rectangle"/>
          <p:cNvSpPr/>
          <p:nvPr/>
        </p:nvSpPr>
        <p:spPr>
          <a:xfrm>
            <a:off x="2120914" y="1320924"/>
            <a:ext cx="157643" cy="1992367"/>
          </a:xfrm>
          <a:prstGeom prst="rect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600" name="Zoom in/out"/>
          <p:cNvSpPr txBox="1"/>
          <p:nvPr/>
        </p:nvSpPr>
        <p:spPr>
          <a:xfrm>
            <a:off x="4061400" y="322103"/>
            <a:ext cx="1466018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Zoom in/out</a:t>
            </a:r>
          </a:p>
        </p:txBody>
      </p:sp>
      <p:sp>
        <p:nvSpPr>
          <p:cNvPr id="601" name="Line"/>
          <p:cNvSpPr/>
          <p:nvPr/>
        </p:nvSpPr>
        <p:spPr>
          <a:xfrm>
            <a:off x="4583524" y="634174"/>
            <a:ext cx="4885" cy="274686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pic>
        <p:nvPicPr>
          <p:cNvPr id="602" name="Screen Shot 2019-11-10 at 16.05.45.png" descr="Screen Shot 2019-11-10 at 16.05.45.png"/>
          <p:cNvPicPr>
            <a:picLocks noChangeAspect="1"/>
          </p:cNvPicPr>
          <p:nvPr/>
        </p:nvPicPr>
        <p:blipFill>
          <a:blip r:embed="rId2"/>
          <a:srcRect l="38367" t="1332" b="1332"/>
          <a:stretch>
            <a:fillRect/>
          </a:stretch>
        </p:blipFill>
        <p:spPr>
          <a:xfrm>
            <a:off x="7169454" y="792320"/>
            <a:ext cx="3257198" cy="262465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03" name="Click and Drag"/>
          <p:cNvSpPr txBox="1"/>
          <p:nvPr/>
        </p:nvSpPr>
        <p:spPr>
          <a:xfrm>
            <a:off x="7007278" y="362453"/>
            <a:ext cx="1778203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Click and Drag</a:t>
            </a:r>
          </a:p>
        </p:txBody>
      </p:sp>
      <p:sp>
        <p:nvSpPr>
          <p:cNvPr id="604" name="Rectangle"/>
          <p:cNvSpPr/>
          <p:nvPr/>
        </p:nvSpPr>
        <p:spPr>
          <a:xfrm>
            <a:off x="7562629" y="1073516"/>
            <a:ext cx="157644" cy="110732"/>
          </a:xfrm>
          <a:prstGeom prst="rect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605" name="Line"/>
          <p:cNvSpPr/>
          <p:nvPr/>
        </p:nvSpPr>
        <p:spPr>
          <a:xfrm>
            <a:off x="7641452" y="695730"/>
            <a:ext cx="1" cy="34900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grpSp>
        <p:nvGrpSpPr>
          <p:cNvPr id="608" name="Screen Shot 2019-11-10 at 16.11.54.png"/>
          <p:cNvGrpSpPr/>
          <p:nvPr/>
        </p:nvGrpSpPr>
        <p:grpSpPr>
          <a:xfrm>
            <a:off x="4077891" y="3636432"/>
            <a:ext cx="4676857" cy="3316440"/>
            <a:chOff x="0" y="0"/>
            <a:chExt cx="6651528" cy="4716712"/>
          </a:xfrm>
        </p:grpSpPr>
        <p:pic>
          <p:nvPicPr>
            <p:cNvPr id="607" name="Screen Shot 2019-11-10 at 16.11.54.png" descr="Screen Shot 2019-11-10 at 16.11.54.png"/>
            <p:cNvPicPr>
              <a:picLocks noChangeAspect="1"/>
            </p:cNvPicPr>
            <p:nvPr/>
          </p:nvPicPr>
          <p:blipFill>
            <a:blip r:embed="rId3"/>
            <a:srcRect t="9891" r="22495" b="6502"/>
            <a:stretch>
              <a:fillRect/>
            </a:stretch>
          </p:blipFill>
          <p:spPr>
            <a:xfrm>
              <a:off x="127000" y="88900"/>
              <a:ext cx="6397529" cy="43865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06" name="Screen Shot 2019-11-10 at 16.11.54.png" descr="Screen Shot 2019-11-10 at 16.11.54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6651530" cy="4716713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49351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\{"/>
          <p:cNvSpPr txBox="1"/>
          <p:nvPr/>
        </p:nvSpPr>
        <p:spPr>
          <a:xfrm>
            <a:off x="7337692" y="-1865253"/>
            <a:ext cx="23403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\{</a:t>
            </a:r>
          </a:p>
        </p:txBody>
      </p:sp>
      <p:sp>
        <p:nvSpPr>
          <p:cNvPr id="611" name="IGV :Zoom"/>
          <p:cNvSpPr txBox="1"/>
          <p:nvPr/>
        </p:nvSpPr>
        <p:spPr>
          <a:xfrm>
            <a:off x="5324356" y="92977"/>
            <a:ext cx="1802251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IGV: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Zoom</a:t>
            </a:r>
          </a:p>
        </p:txBody>
      </p:sp>
      <p:pic>
        <p:nvPicPr>
          <p:cNvPr id="612" name="Screen Shot 2019-11-10 at 16.23.54.png" descr="Screen Shot 2019-11-10 at 16.23.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13" y="1180819"/>
            <a:ext cx="8198684" cy="449636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13" name="Heterozygote Mutation"/>
          <p:cNvSpPr txBox="1"/>
          <p:nvPr/>
        </p:nvSpPr>
        <p:spPr>
          <a:xfrm>
            <a:off x="3968192" y="2578604"/>
            <a:ext cx="2136499" cy="318353"/>
          </a:xfrm>
          <a:prstGeom prst="rect">
            <a:avLst/>
          </a:prstGeom>
          <a:gradFill>
            <a:gsLst>
              <a:gs pos="0">
                <a:srgbClr val="FF1300"/>
              </a:gs>
              <a:gs pos="100000">
                <a:srgbClr val="0076BA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Heterozygote Mutation</a:t>
            </a:r>
          </a:p>
        </p:txBody>
      </p:sp>
      <p:sp>
        <p:nvSpPr>
          <p:cNvPr id="614" name="Line"/>
          <p:cNvSpPr/>
          <p:nvPr/>
        </p:nvSpPr>
        <p:spPr>
          <a:xfrm flipV="1">
            <a:off x="5486877" y="2300638"/>
            <a:ext cx="538531" cy="341493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615" name="Line"/>
          <p:cNvSpPr/>
          <p:nvPr/>
        </p:nvSpPr>
        <p:spPr>
          <a:xfrm>
            <a:off x="5488076" y="2853407"/>
            <a:ext cx="531309" cy="412109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616" name="Homozygote Mutation"/>
          <p:cNvSpPr txBox="1"/>
          <p:nvPr/>
        </p:nvSpPr>
        <p:spPr>
          <a:xfrm>
            <a:off x="4203328" y="4667022"/>
            <a:ext cx="2067970" cy="318353"/>
          </a:xfrm>
          <a:prstGeom prst="rect">
            <a:avLst/>
          </a:prstGeom>
          <a:solidFill>
            <a:srgbClr val="EE220C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Homozygote Mutation</a:t>
            </a:r>
          </a:p>
        </p:txBody>
      </p:sp>
      <p:sp>
        <p:nvSpPr>
          <p:cNvPr id="617" name="Line"/>
          <p:cNvSpPr/>
          <p:nvPr/>
        </p:nvSpPr>
        <p:spPr>
          <a:xfrm flipV="1">
            <a:off x="5681444" y="4499685"/>
            <a:ext cx="403063" cy="217308"/>
          </a:xfrm>
          <a:prstGeom prst="line">
            <a:avLst/>
          </a:prstGeom>
          <a:ln w="25400">
            <a:solidFill>
              <a:schemeClr val="accent5"/>
            </a:solidFill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618" name="Sequencing errors"/>
          <p:cNvSpPr txBox="1"/>
          <p:nvPr/>
        </p:nvSpPr>
        <p:spPr>
          <a:xfrm>
            <a:off x="8662705" y="4488214"/>
            <a:ext cx="1053330" cy="410686"/>
          </a:xfrm>
          <a:prstGeom prst="rect">
            <a:avLst/>
          </a:prstGeom>
          <a:solidFill>
            <a:srgbClr val="C59F6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Sequencing errors</a:t>
            </a:r>
          </a:p>
        </p:txBody>
      </p:sp>
      <p:sp>
        <p:nvSpPr>
          <p:cNvPr id="619" name="Line"/>
          <p:cNvSpPr/>
          <p:nvPr/>
        </p:nvSpPr>
        <p:spPr>
          <a:xfrm>
            <a:off x="8876561" y="4783156"/>
            <a:ext cx="1" cy="17538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620" name="Fwd Strands"/>
          <p:cNvSpPr txBox="1"/>
          <p:nvPr/>
        </p:nvSpPr>
        <p:spPr>
          <a:xfrm>
            <a:off x="6875097" y="2535119"/>
            <a:ext cx="1072487" cy="272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300" b="1">
                <a:solidFill>
                  <a:srgbClr val="CB297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Fwd Strands</a:t>
            </a:r>
          </a:p>
        </p:txBody>
      </p:sp>
      <p:sp>
        <p:nvSpPr>
          <p:cNvPr id="621" name="V"/>
          <p:cNvSpPr txBox="1"/>
          <p:nvPr/>
        </p:nvSpPr>
        <p:spPr>
          <a:xfrm rot="16184414" flipH="1">
            <a:off x="7650571" y="2496647"/>
            <a:ext cx="23124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</a:t>
            </a:r>
          </a:p>
        </p:txBody>
      </p:sp>
      <p:sp>
        <p:nvSpPr>
          <p:cNvPr id="622" name="Revers Strands"/>
          <p:cNvSpPr txBox="1"/>
          <p:nvPr/>
        </p:nvSpPr>
        <p:spPr>
          <a:xfrm>
            <a:off x="8796735" y="2435093"/>
            <a:ext cx="949931" cy="472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l">
              <a:defRPr sz="1300" b="1">
                <a:solidFill>
                  <a:srgbClr val="CB297B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Revers Strands</a:t>
            </a:r>
          </a:p>
        </p:txBody>
      </p:sp>
      <p:sp>
        <p:nvSpPr>
          <p:cNvPr id="623" name="V"/>
          <p:cNvSpPr txBox="1"/>
          <p:nvPr/>
        </p:nvSpPr>
        <p:spPr>
          <a:xfrm rot="5393135" flipH="1">
            <a:off x="8492079" y="2496647"/>
            <a:ext cx="231244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</a:t>
            </a:r>
          </a:p>
        </p:txBody>
      </p:sp>
      <p:pic>
        <p:nvPicPr>
          <p:cNvPr id="624" name="Screen Shot 2019-11-10 at 16.42.29.png" descr="Screen Shot 2019-11-10 at 16.42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961" y="1937246"/>
            <a:ext cx="776940" cy="596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Screen Shot 2019-11-10 at 16.43.30.png" descr="Screen Shot 2019-11-10 at 16.43.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61" y="3469185"/>
            <a:ext cx="776940" cy="630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26" name="Screen Shot 2019-11-10 at 16.44.05.png" descr="Screen Shot 2019-11-10 at 16.44.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481" y="4555422"/>
            <a:ext cx="898274" cy="6308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06921430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 animBg="1" advAuto="0"/>
      <p:bldP spid="625" grpId="0" animBg="1" advAuto="0"/>
      <p:bldP spid="626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\{"/>
          <p:cNvSpPr txBox="1"/>
          <p:nvPr/>
        </p:nvSpPr>
        <p:spPr>
          <a:xfrm>
            <a:off x="7337692" y="-1865253"/>
            <a:ext cx="23403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\{</a:t>
            </a:r>
          </a:p>
        </p:txBody>
      </p:sp>
      <p:sp>
        <p:nvSpPr>
          <p:cNvPr id="629" name="IGV :Load VCF"/>
          <p:cNvSpPr txBox="1"/>
          <p:nvPr/>
        </p:nvSpPr>
        <p:spPr>
          <a:xfrm>
            <a:off x="5346687" y="64768"/>
            <a:ext cx="2331032" cy="549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IGV: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Load VCF</a:t>
            </a:r>
          </a:p>
        </p:txBody>
      </p:sp>
      <p:sp>
        <p:nvSpPr>
          <p:cNvPr id="630" name="Line"/>
          <p:cNvSpPr/>
          <p:nvPr/>
        </p:nvSpPr>
        <p:spPr>
          <a:xfrm>
            <a:off x="7864530" y="2104249"/>
            <a:ext cx="1" cy="175381"/>
          </a:xfrm>
          <a:prstGeom prst="line">
            <a:avLst/>
          </a:prstGeom>
          <a:ln w="12700">
            <a:solidFill>
              <a:srgbClr val="FFFFFF"/>
            </a:solidFill>
            <a:miter lim="400000"/>
            <a:tailEnd type="triangle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pic>
        <p:nvPicPr>
          <p:cNvPr id="631" name="Screen Shot 2019-11-11 at 14.51.51.png" descr="Screen Shot 2019-11-11 at 14.51.51.png"/>
          <p:cNvPicPr>
            <a:picLocks noChangeAspect="1"/>
          </p:cNvPicPr>
          <p:nvPr/>
        </p:nvPicPr>
        <p:blipFill>
          <a:blip r:embed="rId2"/>
          <a:srcRect t="3521" r="38519" b="9799"/>
          <a:stretch>
            <a:fillRect/>
          </a:stretch>
        </p:blipFill>
        <p:spPr>
          <a:xfrm>
            <a:off x="2663431" y="913293"/>
            <a:ext cx="7806337" cy="450160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32" name="VCF file is loaded as new tracks"/>
          <p:cNvSpPr txBox="1"/>
          <p:nvPr/>
        </p:nvSpPr>
        <p:spPr>
          <a:xfrm>
            <a:off x="1591407" y="1584468"/>
            <a:ext cx="820239" cy="1380182"/>
          </a:xfrm>
          <a:prstGeom prst="rect">
            <a:avLst/>
          </a:prstGeom>
          <a:gradFill>
            <a:gsLst>
              <a:gs pos="0">
                <a:srgbClr val="0076BA"/>
              </a:gs>
              <a:gs pos="100000">
                <a:srgbClr val="FF2F42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>
              <a:defRPr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VCF file is loaded as new tracks</a:t>
            </a:r>
          </a:p>
        </p:txBody>
      </p:sp>
      <p:sp>
        <p:nvSpPr>
          <p:cNvPr id="633" name="Line"/>
          <p:cNvSpPr/>
          <p:nvPr/>
        </p:nvSpPr>
        <p:spPr>
          <a:xfrm>
            <a:off x="2440782" y="2181821"/>
            <a:ext cx="416707" cy="1"/>
          </a:xfrm>
          <a:prstGeom prst="line">
            <a:avLst/>
          </a:prstGeom>
          <a:ln w="25400">
            <a:solidFill>
              <a:srgbClr val="ED250D"/>
            </a:solidFill>
            <a:miter lim="400000"/>
            <a:tailEnd type="triangle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612276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creen Shot 2019-11-11 at 15.52.28.png" descr="Screen Shot 2019-11-11 at 15.52.28.png"/>
          <p:cNvPicPr>
            <a:picLocks noChangeAspect="1"/>
          </p:cNvPicPr>
          <p:nvPr/>
        </p:nvPicPr>
        <p:blipFill>
          <a:blip r:embed="rId2"/>
          <a:srcRect t="26870" b="40818"/>
          <a:stretch>
            <a:fillRect/>
          </a:stretch>
        </p:blipFill>
        <p:spPr>
          <a:xfrm>
            <a:off x="2938997" y="986538"/>
            <a:ext cx="6313999" cy="188117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636" name="Screen Shot 2019-11-11 at 15.52.57.png" descr="Screen Shot 2019-11-11 at 15.52.57.png"/>
          <p:cNvPicPr>
            <a:picLocks noChangeAspect="1"/>
          </p:cNvPicPr>
          <p:nvPr/>
        </p:nvPicPr>
        <p:blipFill>
          <a:blip r:embed="rId3"/>
          <a:srcRect t="26866" r="28799" b="2767"/>
          <a:stretch>
            <a:fillRect/>
          </a:stretch>
        </p:blipFill>
        <p:spPr>
          <a:xfrm>
            <a:off x="2277011" y="3349236"/>
            <a:ext cx="8223735" cy="313457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37" name="IGV :View All bases"/>
          <p:cNvSpPr txBox="1"/>
          <p:nvPr/>
        </p:nvSpPr>
        <p:spPr>
          <a:xfrm>
            <a:off x="4613740" y="90964"/>
            <a:ext cx="3229175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0"/>
            </a:pP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IGV:</a:t>
            </a:r>
            <a:r>
              <a:rPr lang="en-US" sz="3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dirty="0">
                <a:latin typeface="Calibri" panose="020F0502020204030204" pitchFamily="34" charset="0"/>
                <a:cs typeface="Calibri" panose="020F0502020204030204" pitchFamily="34" charset="0"/>
              </a:rPr>
              <a:t>View All bases</a:t>
            </a:r>
          </a:p>
        </p:txBody>
      </p:sp>
      <p:sp>
        <p:nvSpPr>
          <p:cNvPr id="638" name="Step1:"/>
          <p:cNvSpPr txBox="1"/>
          <p:nvPr/>
        </p:nvSpPr>
        <p:spPr>
          <a:xfrm>
            <a:off x="1913057" y="942744"/>
            <a:ext cx="816783" cy="364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19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Step1:</a:t>
            </a:r>
          </a:p>
        </p:txBody>
      </p:sp>
    </p:spTree>
    <p:extLst>
      <p:ext uri="{BB962C8B-B14F-4D97-AF65-F5344CB8AC3E}">
        <p14:creationId xmlns:p14="http://schemas.microsoft.com/office/powerpoint/2010/main" val="3479644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est Practices"/>
          <p:cNvSpPr txBox="1"/>
          <p:nvPr/>
        </p:nvSpPr>
        <p:spPr>
          <a:xfrm>
            <a:off x="4476167" y="173466"/>
            <a:ext cx="3239665" cy="503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Workflow: Overview</a:t>
            </a:r>
          </a:p>
        </p:txBody>
      </p:sp>
      <p:sp>
        <p:nvSpPr>
          <p:cNvPr id="224" name="Source: gatk talks"/>
          <p:cNvSpPr txBox="1"/>
          <p:nvPr/>
        </p:nvSpPr>
        <p:spPr>
          <a:xfrm>
            <a:off x="8759604" y="6176655"/>
            <a:ext cx="2060582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1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Source: </a:t>
            </a:r>
            <a:r>
              <a:rPr dirty="0" err="1"/>
              <a:t>gatk</a:t>
            </a:r>
            <a:r>
              <a:rPr dirty="0"/>
              <a:t> talks</a:t>
            </a:r>
          </a:p>
        </p:txBody>
      </p:sp>
      <p:pic>
        <p:nvPicPr>
          <p:cNvPr id="225" name="Screen Shot 2019-11-11 at 20.01.50.png" descr="Screen Shot 2019-11-11 at 20.01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18" y="793230"/>
            <a:ext cx="7592820" cy="494565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2707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E9BF71-11BE-C5BB-3111-3BB7B89AD30A}"/>
              </a:ext>
            </a:extLst>
          </p:cNvPr>
          <p:cNvSpPr txBox="1"/>
          <p:nvPr/>
        </p:nvSpPr>
        <p:spPr>
          <a:xfrm>
            <a:off x="4217601" y="2844225"/>
            <a:ext cx="3756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Hands on Visulization</a:t>
            </a:r>
          </a:p>
        </p:txBody>
      </p:sp>
    </p:spTree>
    <p:extLst>
      <p:ext uri="{BB962C8B-B14F-4D97-AF65-F5344CB8AC3E}">
        <p14:creationId xmlns:p14="http://schemas.microsoft.com/office/powerpoint/2010/main" val="563975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47A3-C1BF-BF07-4B2B-9CA4F8CB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sz="4400" dirty="0"/>
              <a:t>Hands on Visulization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569E-1F70-CCDF-B9E3-C8E9323B6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E" dirty="0"/>
              <a:t>Step 1 : Connect to ood.hpc</a:t>
            </a:r>
          </a:p>
          <a:p>
            <a:r>
              <a:rPr lang="en-AE" dirty="0"/>
              <a:t>Step 2 : Launch IGV Viewer</a:t>
            </a:r>
          </a:p>
          <a:p>
            <a:r>
              <a:rPr lang="en-AE" dirty="0"/>
              <a:t>Step 3 : Load you the bams and VCf</a:t>
            </a:r>
          </a:p>
          <a:p>
            <a:r>
              <a:rPr lang="en-AE" dirty="0"/>
              <a:t>Step 4 : Search for genes</a:t>
            </a:r>
          </a:p>
          <a:p>
            <a:r>
              <a:rPr lang="en-AE" dirty="0"/>
              <a:t>Step 5 : Save session</a:t>
            </a:r>
          </a:p>
          <a:p>
            <a:r>
              <a:rPr lang="en-AE" dirty="0"/>
              <a:t>Step 6 : Multiple Gene plot View</a:t>
            </a:r>
          </a:p>
        </p:txBody>
      </p:sp>
    </p:spTree>
    <p:extLst>
      <p:ext uri="{BB962C8B-B14F-4D97-AF65-F5344CB8AC3E}">
        <p14:creationId xmlns:p14="http://schemas.microsoft.com/office/powerpoint/2010/main" val="2003639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6983-E69F-A6D6-E3E2-733FA6FAD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sz="4400" dirty="0"/>
              <a:t>Hands on Visulization</a:t>
            </a:r>
            <a:endParaRPr lang="en-A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353D9-6C42-11E6-662F-11DC16640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06" b="69940"/>
          <a:stretch/>
        </p:blipFill>
        <p:spPr>
          <a:xfrm>
            <a:off x="194872" y="1690688"/>
            <a:ext cx="3968965" cy="132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34D9C-1B7C-A900-C810-9CBE24C67210}"/>
              </a:ext>
            </a:extLst>
          </p:cNvPr>
          <p:cNvSpPr txBox="1"/>
          <p:nvPr/>
        </p:nvSpPr>
        <p:spPr>
          <a:xfrm>
            <a:off x="448317" y="1321356"/>
            <a:ext cx="274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/>
              <a:t>Step 1: </a:t>
            </a:r>
            <a:r>
              <a:rPr lang="en-AE" dirty="0"/>
              <a:t>Connect to ood.hpc</a:t>
            </a:r>
            <a:endParaRPr lang="en-AE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F9096-3EC9-71BE-27A3-F5EEF185DD51}"/>
              </a:ext>
            </a:extLst>
          </p:cNvPr>
          <p:cNvSpPr txBox="1"/>
          <p:nvPr/>
        </p:nvSpPr>
        <p:spPr>
          <a:xfrm>
            <a:off x="194872" y="3635381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E" b="1" dirty="0"/>
              <a:t>Step 2:</a:t>
            </a:r>
            <a:r>
              <a:rPr lang="en-AE" dirty="0"/>
              <a:t>: Launch IGV Viewer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B3F40-3E74-221F-5610-30C4DCB6F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3"/>
          <a:stretch/>
        </p:blipFill>
        <p:spPr>
          <a:xfrm>
            <a:off x="56447" y="4071055"/>
            <a:ext cx="3756192" cy="278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7E72F-2CBE-D104-9173-D2D3125DE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207" y="4220821"/>
            <a:ext cx="4625068" cy="18929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4FF66B-5BCF-9C97-B19D-74C963686D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17" b="2323"/>
          <a:stretch/>
        </p:blipFill>
        <p:spPr>
          <a:xfrm>
            <a:off x="7945275" y="3683966"/>
            <a:ext cx="3968966" cy="292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08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275174-3F12-CF5F-9671-5C78A560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sz="4400" dirty="0"/>
              <a:t>Hands on Visulization</a:t>
            </a:r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4FF84-B006-ECB6-FB6B-8D0A901770F9}"/>
              </a:ext>
            </a:extLst>
          </p:cNvPr>
          <p:cNvSpPr txBox="1"/>
          <p:nvPr/>
        </p:nvSpPr>
        <p:spPr>
          <a:xfrm>
            <a:off x="448317" y="1321356"/>
            <a:ext cx="377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b="1" dirty="0"/>
              <a:t>Step 3: </a:t>
            </a:r>
            <a:r>
              <a:rPr lang="en-AE" dirty="0"/>
              <a:t>Load you the bam(s) and vcf(s)</a:t>
            </a:r>
            <a:endParaRPr lang="en-AE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BD5038-162C-E40D-6FF5-D0928CB92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40" y="2032000"/>
            <a:ext cx="2527300" cy="965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08FD1E-701B-5506-19BC-E9ACA1865C80}"/>
              </a:ext>
            </a:extLst>
          </p:cNvPr>
          <p:cNvSpPr txBox="1"/>
          <p:nvPr/>
        </p:nvSpPr>
        <p:spPr>
          <a:xfrm>
            <a:off x="3279008" y="2183898"/>
            <a:ext cx="221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Browse to your folder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FD915-1193-8F93-E63C-1C4FB9699F71}"/>
              </a:ext>
            </a:extLst>
          </p:cNvPr>
          <p:cNvCxnSpPr>
            <a:cxnSpLocks/>
          </p:cNvCxnSpPr>
          <p:nvPr/>
        </p:nvCxnSpPr>
        <p:spPr>
          <a:xfrm>
            <a:off x="2908092" y="2368446"/>
            <a:ext cx="37091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B5E2CF9-F821-417C-9E4B-BB1E3C323BB1}"/>
              </a:ext>
            </a:extLst>
          </p:cNvPr>
          <p:cNvSpPr txBox="1"/>
          <p:nvPr/>
        </p:nvSpPr>
        <p:spPr>
          <a:xfrm>
            <a:off x="3093550" y="2505670"/>
            <a:ext cx="322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P1/2/3.rc.sorted.bam</a:t>
            </a:r>
          </a:p>
          <a:p>
            <a:r>
              <a:rPr lang="en-US" dirty="0"/>
              <a:t>P1/2/3.snpEff.clinvar.dbsnp.g.vcf</a:t>
            </a:r>
          </a:p>
          <a:p>
            <a:endParaRPr lang="en-A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7A8568-3BF7-032B-92B8-5F15E536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936" y="1039149"/>
            <a:ext cx="4303405" cy="318030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9E70FE-E81A-F04A-EDD4-E50D6AD4B0EB}"/>
              </a:ext>
            </a:extLst>
          </p:cNvPr>
          <p:cNvSpPr txBox="1"/>
          <p:nvPr/>
        </p:nvSpPr>
        <p:spPr>
          <a:xfrm>
            <a:off x="141642" y="3533743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b="1" dirty="0"/>
              <a:t>Step 5 </a:t>
            </a:r>
            <a:r>
              <a:rPr lang="en-AE" dirty="0"/>
              <a:t>: Save session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4BC03B-99CC-2D26-0B31-B37A872B6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422"/>
          <a:stretch/>
        </p:blipFill>
        <p:spPr>
          <a:xfrm>
            <a:off x="177030" y="4064146"/>
            <a:ext cx="2120900" cy="212090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DDD96A-03E6-9B5F-C217-4E61C3D9747C}"/>
              </a:ext>
            </a:extLst>
          </p:cNvPr>
          <p:cNvCxnSpPr>
            <a:cxnSpLocks/>
          </p:cNvCxnSpPr>
          <p:nvPr/>
        </p:nvCxnSpPr>
        <p:spPr>
          <a:xfrm>
            <a:off x="5548856" y="2400926"/>
            <a:ext cx="767371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D5C2C10-A987-6458-7F4D-CC9C0592E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279" y="5071591"/>
            <a:ext cx="2120900" cy="1308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F9D915F-4B0E-6966-B5C7-E7E875AFA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8215" y="5124596"/>
            <a:ext cx="5501560" cy="12552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B4F034C-F8CE-CCA2-F650-C964E7D37637}"/>
              </a:ext>
            </a:extLst>
          </p:cNvPr>
          <p:cNvSpPr txBox="1"/>
          <p:nvPr/>
        </p:nvSpPr>
        <p:spPr>
          <a:xfrm>
            <a:off x="3574279" y="4550817"/>
            <a:ext cx="61009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b="1" dirty="0"/>
              <a:t>Step 6 </a:t>
            </a:r>
            <a:r>
              <a:rPr lang="en-AE" dirty="0"/>
              <a:t>: Multiple Gene Plot</a:t>
            </a:r>
          </a:p>
        </p:txBody>
      </p:sp>
    </p:spTree>
    <p:extLst>
      <p:ext uri="{BB962C8B-B14F-4D97-AF65-F5344CB8AC3E}">
        <p14:creationId xmlns:p14="http://schemas.microsoft.com/office/powerpoint/2010/main" val="35408940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8A3E1A-7B76-26F5-46ED-52DA2845F746}"/>
              </a:ext>
            </a:extLst>
          </p:cNvPr>
          <p:cNvSpPr txBox="1"/>
          <p:nvPr/>
        </p:nvSpPr>
        <p:spPr>
          <a:xfrm>
            <a:off x="3894018" y="3136612"/>
            <a:ext cx="4403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Hands on variant filtering</a:t>
            </a:r>
          </a:p>
        </p:txBody>
      </p:sp>
    </p:spTree>
    <p:extLst>
      <p:ext uri="{BB962C8B-B14F-4D97-AF65-F5344CB8AC3E}">
        <p14:creationId xmlns:p14="http://schemas.microsoft.com/office/powerpoint/2010/main" val="2690032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F881-18E7-8511-25E8-57ED18D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4400" dirty="0"/>
              <a:t>Hands on variant filtering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70A5A-B29B-EBDE-D43B-30978D56B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735" y="2608388"/>
            <a:ext cx="11129211" cy="1992396"/>
          </a:xfrm>
        </p:spPr>
        <p:txBody>
          <a:bodyPr>
            <a:normAutofit fontScale="85000" lnSpcReduction="20000"/>
          </a:bodyPr>
          <a:lstStyle/>
          <a:p>
            <a:r>
              <a:rPr lang="en-AE" sz="3200" dirty="0"/>
              <a:t>Filter the data (P1/P2/P3) for</a:t>
            </a:r>
          </a:p>
          <a:p>
            <a:pPr lvl="1"/>
            <a:r>
              <a:rPr lang="en-AE" sz="2800" dirty="0"/>
              <a:t> Consider only the variants with Total Depth with atleast 30 reads </a:t>
            </a:r>
            <a:r>
              <a:rPr lang="en-AE" sz="2800" b="1" dirty="0">
                <a:solidFill>
                  <a:srgbClr val="FF0000"/>
                </a:solidFill>
              </a:rPr>
              <a:t>and</a:t>
            </a:r>
          </a:p>
          <a:p>
            <a:pPr lvl="1"/>
            <a:r>
              <a:rPr lang="en-US" sz="2800" dirty="0"/>
              <a:t>W</a:t>
            </a:r>
            <a:r>
              <a:rPr lang="en-AE" sz="2800" dirty="0"/>
              <a:t>ith quality of atleast 30 </a:t>
            </a:r>
            <a:r>
              <a:rPr lang="en-AE" sz="2800" b="1" dirty="0">
                <a:solidFill>
                  <a:srgbClr val="FF0000"/>
                </a:solidFill>
              </a:rPr>
              <a:t>and</a:t>
            </a:r>
          </a:p>
          <a:p>
            <a:pPr lvl="1"/>
            <a:r>
              <a:rPr lang="en-US" sz="2800" dirty="0"/>
              <a:t>W</a:t>
            </a:r>
            <a:r>
              <a:rPr lang="en-AE" sz="2800" dirty="0"/>
              <a:t>ith Variant putative impact is high</a:t>
            </a:r>
          </a:p>
          <a:p>
            <a:pPr marL="457200" lvl="1" indent="0">
              <a:buNone/>
            </a:pPr>
            <a:endParaRPr lang="en-AE" dirty="0"/>
          </a:p>
          <a:p>
            <a:pPr lvl="1"/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0ECAA9-CF7C-B54F-95CF-00B6EA6F3094}"/>
              </a:ext>
            </a:extLst>
          </p:cNvPr>
          <p:cNvSpPr txBox="1"/>
          <p:nvPr/>
        </p:nvSpPr>
        <p:spPr>
          <a:xfrm>
            <a:off x="900361" y="5551295"/>
            <a:ext cx="10651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dirty="0"/>
              <a:t>Identify the Genes/Variants and Plot them in the IGV for all the three Sample sets</a:t>
            </a:r>
          </a:p>
          <a:p>
            <a:endParaRPr lang="en-A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D4664-BEE5-D529-465D-50A4C1BDC7C1}"/>
              </a:ext>
            </a:extLst>
          </p:cNvPr>
          <p:cNvSpPr txBox="1"/>
          <p:nvPr/>
        </p:nvSpPr>
        <p:spPr>
          <a:xfrm>
            <a:off x="1018675" y="4779820"/>
            <a:ext cx="7732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b="1" dirty="0"/>
              <a:t>Task 2: Visualization </a:t>
            </a:r>
          </a:p>
          <a:p>
            <a:endParaRPr lang="en-A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DC3D3-4478-C2E9-DCAC-58F6D28E1A75}"/>
              </a:ext>
            </a:extLst>
          </p:cNvPr>
          <p:cNvSpPr txBox="1"/>
          <p:nvPr/>
        </p:nvSpPr>
        <p:spPr>
          <a:xfrm>
            <a:off x="661735" y="1722241"/>
            <a:ext cx="77322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2400" b="1" dirty="0"/>
              <a:t>Task 1:  Variant Filtering using SNPsift 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689410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F881-18E7-8511-25E8-57ED18D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E" sz="4400" dirty="0"/>
              <a:t>Hands on variant filtering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70A5A-B29B-EBDE-D43B-30978D56B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129211" cy="4351338"/>
          </a:xfrm>
        </p:spPr>
        <p:txBody>
          <a:bodyPr/>
          <a:lstStyle/>
          <a:p>
            <a:r>
              <a:rPr lang="en-AE" sz="3200" dirty="0"/>
              <a:t>Filter the 3 data (P1,P2P3) for</a:t>
            </a:r>
          </a:p>
          <a:p>
            <a:pPr lvl="1"/>
            <a:r>
              <a:rPr lang="en-AE" sz="2800" dirty="0"/>
              <a:t> Consider only the variants with Total Depth with atleast 30 reads </a:t>
            </a:r>
            <a:r>
              <a:rPr lang="en-AE" sz="2800" b="1" dirty="0">
                <a:solidFill>
                  <a:srgbClr val="FF0000"/>
                </a:solidFill>
              </a:rPr>
              <a:t>and</a:t>
            </a:r>
          </a:p>
          <a:p>
            <a:pPr lvl="1"/>
            <a:r>
              <a:rPr lang="en-US" sz="2800" dirty="0"/>
              <a:t>W</a:t>
            </a:r>
            <a:r>
              <a:rPr lang="en-AE" sz="2800" dirty="0"/>
              <a:t>ith quality of atleast 30 </a:t>
            </a:r>
            <a:r>
              <a:rPr lang="en-AE" sz="2800" b="1" dirty="0">
                <a:solidFill>
                  <a:srgbClr val="FF0000"/>
                </a:solidFill>
              </a:rPr>
              <a:t>and</a:t>
            </a:r>
          </a:p>
          <a:p>
            <a:pPr lvl="1"/>
            <a:r>
              <a:rPr lang="en-US" sz="2800" dirty="0"/>
              <a:t>W</a:t>
            </a:r>
            <a:r>
              <a:rPr lang="en-AE" sz="2800" dirty="0"/>
              <a:t>ith Variant putative impact is high</a:t>
            </a:r>
          </a:p>
          <a:p>
            <a:pPr lvl="1"/>
            <a:endParaRPr lang="en-AE" dirty="0"/>
          </a:p>
          <a:p>
            <a:pPr lvl="1"/>
            <a:endParaRPr lang="en-A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A94376-45BD-9C28-FEC3-D85D2EB3DC67}"/>
              </a:ext>
            </a:extLst>
          </p:cNvPr>
          <p:cNvSpPr txBox="1"/>
          <p:nvPr/>
        </p:nvSpPr>
        <p:spPr>
          <a:xfrm>
            <a:off x="224590" y="4652210"/>
            <a:ext cx="11595354" cy="138499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effectLst/>
              </a:rPr>
              <a:t>cat  p1.snpEff.clinvar.dbsnp.g.vcf | </a:t>
            </a:r>
            <a:r>
              <a:rPr lang="en-US" sz="2800" dirty="0" err="1">
                <a:effectLst/>
              </a:rPr>
              <a:t>SnpSift</a:t>
            </a:r>
            <a:r>
              <a:rPr lang="en-US" sz="2800" dirty="0">
                <a:effectLst/>
              </a:rPr>
              <a:t> filter "( (DP &gt;= 30) &amp;&amp; (QUAL &gt;= 30 )</a:t>
            </a:r>
          </a:p>
          <a:p>
            <a:r>
              <a:rPr lang="en-US" sz="2800" dirty="0">
                <a:effectLst/>
              </a:rPr>
              <a:t> &amp;&amp; (ANN[*].IMPACT has 'HIGH'))" &gt; </a:t>
            </a:r>
            <a:r>
              <a:rPr lang="en-US" sz="2800" dirty="0" err="1">
                <a:effectLst/>
              </a:rPr>
              <a:t>filtered.vcf</a:t>
            </a:r>
            <a:r>
              <a:rPr lang="en-US" sz="2800" dirty="0">
                <a:effectLst/>
              </a:rPr>
              <a:t> </a:t>
            </a:r>
          </a:p>
          <a:p>
            <a:endParaRPr lang="en-AE" sz="2800" dirty="0"/>
          </a:p>
        </p:txBody>
      </p:sp>
    </p:spTree>
    <p:extLst>
      <p:ext uri="{BB962C8B-B14F-4D97-AF65-F5344CB8AC3E}">
        <p14:creationId xmlns:p14="http://schemas.microsoft.com/office/powerpoint/2010/main" val="4018300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0D9428-CE6A-0FB8-D962-C14503104C60}"/>
              </a:ext>
            </a:extLst>
          </p:cNvPr>
          <p:cNvSpPr txBox="1"/>
          <p:nvPr/>
        </p:nvSpPr>
        <p:spPr>
          <a:xfrm>
            <a:off x="3940954" y="3136612"/>
            <a:ext cx="4310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Interpretation of variant</a:t>
            </a:r>
          </a:p>
        </p:txBody>
      </p:sp>
    </p:spTree>
    <p:extLst>
      <p:ext uri="{BB962C8B-B14F-4D97-AF65-F5344CB8AC3E}">
        <p14:creationId xmlns:p14="http://schemas.microsoft.com/office/powerpoint/2010/main" val="1089608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F01E5-9C1C-6C5F-2E89-A1A81F753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04" r="1642"/>
          <a:stretch/>
        </p:blipFill>
        <p:spPr>
          <a:xfrm>
            <a:off x="0" y="1626780"/>
            <a:ext cx="8318779" cy="2009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0F3881-7BEB-5193-B264-A465F29EFFD7}"/>
              </a:ext>
            </a:extLst>
          </p:cNvPr>
          <p:cNvSpPr txBox="1"/>
          <p:nvPr/>
        </p:nvSpPr>
        <p:spPr>
          <a:xfrm>
            <a:off x="2222055" y="4088915"/>
            <a:ext cx="774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https://www.ncbi.nlm.nih.gov/pmc/articles/PMC4544753/pdf/nihms697486.pdf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6164E5-B067-CE1C-BFA2-A82756126864}"/>
              </a:ext>
            </a:extLst>
          </p:cNvPr>
          <p:cNvSpPr txBox="1">
            <a:spLocks/>
          </p:cNvSpPr>
          <p:nvPr/>
        </p:nvSpPr>
        <p:spPr>
          <a:xfrm>
            <a:off x="394533" y="539646"/>
            <a:ext cx="8229601" cy="771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Interpretation of variant</a:t>
            </a:r>
          </a:p>
        </p:txBody>
      </p:sp>
    </p:spTree>
    <p:extLst>
      <p:ext uri="{BB962C8B-B14F-4D97-AF65-F5344CB8AC3E}">
        <p14:creationId xmlns:p14="http://schemas.microsoft.com/office/powerpoint/2010/main" val="2202456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36164E5-B067-CE1C-BFA2-A82756126864}"/>
              </a:ext>
            </a:extLst>
          </p:cNvPr>
          <p:cNvSpPr txBox="1">
            <a:spLocks/>
          </p:cNvSpPr>
          <p:nvPr/>
        </p:nvSpPr>
        <p:spPr>
          <a:xfrm>
            <a:off x="277575" y="0"/>
            <a:ext cx="8229601" cy="7715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Interpretation of variant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651C4-A2F3-396E-C1E9-3874EE59B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4" r="7813" b="3411"/>
          <a:stretch/>
        </p:blipFill>
        <p:spPr>
          <a:xfrm rot="5400000">
            <a:off x="714491" y="327497"/>
            <a:ext cx="4929285" cy="6358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1EB033-8FC4-9EDB-0CB4-671E8F06A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9" b="1893"/>
          <a:stretch/>
        </p:blipFill>
        <p:spPr>
          <a:xfrm rot="5400000">
            <a:off x="8228735" y="-314566"/>
            <a:ext cx="1942639" cy="6208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589C53-FB28-0E4F-11C2-490BA0B596CC}"/>
              </a:ext>
            </a:extLst>
          </p:cNvPr>
          <p:cNvSpPr txBox="1"/>
          <p:nvPr/>
        </p:nvSpPr>
        <p:spPr>
          <a:xfrm>
            <a:off x="6996421" y="4345813"/>
            <a:ext cx="4407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E" dirty="0"/>
              <a:t>Minimum 3 Tools should having matching output to confirm the effect in a clinical settings</a:t>
            </a:r>
          </a:p>
        </p:txBody>
      </p:sp>
    </p:spTree>
    <p:extLst>
      <p:ext uri="{BB962C8B-B14F-4D97-AF65-F5344CB8AC3E}">
        <p14:creationId xmlns:p14="http://schemas.microsoft.com/office/powerpoint/2010/main" val="4219825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Basic Workflow"/>
          <p:cNvSpPr txBox="1"/>
          <p:nvPr/>
        </p:nvSpPr>
        <p:spPr>
          <a:xfrm>
            <a:off x="4778407" y="106947"/>
            <a:ext cx="2635187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100" b="1" dirty="0">
                <a:latin typeface="Calibri" panose="020F0502020204030204" pitchFamily="34" charset="0"/>
                <a:cs typeface="Calibri" panose="020F0502020204030204" pitchFamily="34" charset="0"/>
              </a:rPr>
              <a:t>Basic Workflow</a:t>
            </a:r>
          </a:p>
        </p:txBody>
      </p:sp>
      <p:grpSp>
        <p:nvGrpSpPr>
          <p:cNvPr id="240" name="Group"/>
          <p:cNvGrpSpPr/>
          <p:nvPr/>
        </p:nvGrpSpPr>
        <p:grpSpPr>
          <a:xfrm>
            <a:off x="4631040" y="904875"/>
            <a:ext cx="3750701" cy="5123824"/>
            <a:chOff x="0" y="-95507"/>
            <a:chExt cx="5334329" cy="7287214"/>
          </a:xfrm>
        </p:grpSpPr>
        <p:grpSp>
          <p:nvGrpSpPr>
            <p:cNvPr id="237" name="Group"/>
            <p:cNvGrpSpPr/>
            <p:nvPr/>
          </p:nvGrpSpPr>
          <p:grpSpPr>
            <a:xfrm>
              <a:off x="0" y="-95507"/>
              <a:ext cx="5334329" cy="7287214"/>
              <a:chOff x="0" y="-95506"/>
              <a:chExt cx="5334328" cy="7287213"/>
            </a:xfrm>
          </p:grpSpPr>
          <p:sp>
            <p:nvSpPr>
              <p:cNvPr id="228" name="Raw Fastq File(s)"/>
              <p:cNvSpPr txBox="1"/>
              <p:nvPr/>
            </p:nvSpPr>
            <p:spPr>
              <a:xfrm>
                <a:off x="921042" y="-95506"/>
                <a:ext cx="2871387" cy="627407"/>
              </a:xfrm>
              <a:prstGeom prst="rect">
                <a:avLst/>
              </a:prstGeom>
              <a:solidFill>
                <a:srgbClr val="EE230C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r>
                  <a:t>Raw Fastq File(s)</a:t>
                </a:r>
              </a:p>
            </p:txBody>
          </p:sp>
          <p:sp>
            <p:nvSpPr>
              <p:cNvPr id="229" name="Mapping to Reference genome"/>
              <p:cNvSpPr txBox="1"/>
              <p:nvPr/>
            </p:nvSpPr>
            <p:spPr>
              <a:xfrm>
                <a:off x="30872" y="2575730"/>
                <a:ext cx="5203060" cy="627407"/>
              </a:xfrm>
              <a:prstGeom prst="rect">
                <a:avLst/>
              </a:prstGeom>
              <a:solidFill>
                <a:srgbClr val="F7BA0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r>
                  <a:t>Mapping to Reference genome</a:t>
                </a:r>
              </a:p>
            </p:txBody>
          </p:sp>
          <p:sp>
            <p:nvSpPr>
              <p:cNvPr id="230" name="Preprocessing Reads"/>
              <p:cNvSpPr txBox="1"/>
              <p:nvPr/>
            </p:nvSpPr>
            <p:spPr>
              <a:xfrm>
                <a:off x="646531" y="1200263"/>
                <a:ext cx="3498143" cy="627407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r>
                  <a:t>Preprocessing Reads</a:t>
                </a:r>
              </a:p>
            </p:txBody>
          </p:sp>
          <p:sp>
            <p:nvSpPr>
              <p:cNvPr id="231" name="Mapping post processing"/>
              <p:cNvSpPr txBox="1"/>
              <p:nvPr/>
            </p:nvSpPr>
            <p:spPr>
              <a:xfrm>
                <a:off x="380264" y="3896041"/>
                <a:ext cx="4226975" cy="627407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r>
                  <a:t>Mapping post processing</a:t>
                </a:r>
              </a:p>
            </p:txBody>
          </p:sp>
          <p:sp>
            <p:nvSpPr>
              <p:cNvPr id="232" name="Variant calling"/>
              <p:cNvSpPr txBox="1"/>
              <p:nvPr/>
            </p:nvSpPr>
            <p:spPr>
              <a:xfrm>
                <a:off x="1002373" y="5272455"/>
                <a:ext cx="2115678" cy="539863"/>
              </a:xfrm>
              <a:prstGeom prst="rect">
                <a:avLst/>
              </a:prstGeom>
              <a:solidFill>
                <a:srgbClr val="99195E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b="1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 Neue"/>
                  </a:defRPr>
                </a:lvl1pPr>
              </a:lstStyle>
              <a:p>
                <a:r>
                  <a:t>Variant calling</a:t>
                </a:r>
              </a:p>
            </p:txBody>
          </p:sp>
          <p:sp>
            <p:nvSpPr>
              <p:cNvPr id="233" name="Variant filtering and Annotation"/>
              <p:cNvSpPr txBox="1"/>
              <p:nvPr/>
            </p:nvSpPr>
            <p:spPr>
              <a:xfrm>
                <a:off x="0" y="6564300"/>
                <a:ext cx="5334328" cy="627407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200">
                    <a:solidFill>
                      <a:srgbClr val="FFFFFF"/>
                    </a:solidFill>
                  </a:defRPr>
                </a:lvl1pPr>
              </a:lstStyle>
              <a:p>
                <a:r>
                  <a:t>Variant filtering and Annotation </a:t>
                </a:r>
              </a:p>
            </p:txBody>
          </p:sp>
          <p:sp>
            <p:nvSpPr>
              <p:cNvPr id="234" name="Line"/>
              <p:cNvSpPr/>
              <p:nvPr/>
            </p:nvSpPr>
            <p:spPr>
              <a:xfrm>
                <a:off x="2083499" y="427163"/>
                <a:ext cx="2" cy="87783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5" name="Line"/>
              <p:cNvSpPr/>
              <p:nvPr/>
            </p:nvSpPr>
            <p:spPr>
              <a:xfrm>
                <a:off x="2083499" y="1762781"/>
                <a:ext cx="2" cy="87783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6" name="Line"/>
              <p:cNvSpPr/>
              <p:nvPr/>
            </p:nvSpPr>
            <p:spPr>
              <a:xfrm>
                <a:off x="2083499" y="3103015"/>
                <a:ext cx="2" cy="87783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38" name="Line"/>
            <p:cNvSpPr/>
            <p:nvPr/>
          </p:nvSpPr>
          <p:spPr>
            <a:xfrm>
              <a:off x="2083498" y="4438633"/>
              <a:ext cx="2" cy="8778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39" name="Line"/>
            <p:cNvSpPr/>
            <p:nvPr/>
          </p:nvSpPr>
          <p:spPr>
            <a:xfrm>
              <a:off x="2083500" y="5778869"/>
              <a:ext cx="0" cy="78245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41" name="Fastqc, Trimmomatic"/>
          <p:cNvSpPr txBox="1"/>
          <p:nvPr/>
        </p:nvSpPr>
        <p:spPr>
          <a:xfrm>
            <a:off x="1984009" y="1436055"/>
            <a:ext cx="2637688" cy="37990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Fastqc, Trimmomatic</a:t>
            </a:r>
          </a:p>
        </p:txBody>
      </p:sp>
      <p:sp>
        <p:nvSpPr>
          <p:cNvPr id="242" name="BWA/Bowtie2"/>
          <p:cNvSpPr txBox="1"/>
          <p:nvPr/>
        </p:nvSpPr>
        <p:spPr>
          <a:xfrm>
            <a:off x="2631761" y="2403095"/>
            <a:ext cx="1725103" cy="37990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BWA/Bowtie2</a:t>
            </a:r>
          </a:p>
        </p:txBody>
      </p:sp>
      <p:sp>
        <p:nvSpPr>
          <p:cNvPr id="243" name="samtools/picard/gatk"/>
          <p:cNvSpPr txBox="1"/>
          <p:nvPr/>
        </p:nvSpPr>
        <p:spPr>
          <a:xfrm>
            <a:off x="2093663" y="3521479"/>
            <a:ext cx="2637688" cy="37990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samtools</a:t>
            </a:r>
            <a:r>
              <a:rPr dirty="0"/>
              <a:t>/</a:t>
            </a:r>
            <a:r>
              <a:rPr dirty="0" err="1"/>
              <a:t>picard</a:t>
            </a:r>
            <a:r>
              <a:rPr dirty="0"/>
              <a:t>/</a:t>
            </a:r>
            <a:r>
              <a:rPr dirty="0" err="1"/>
              <a:t>gatk</a:t>
            </a:r>
            <a:endParaRPr dirty="0"/>
          </a:p>
        </p:txBody>
      </p:sp>
      <p:sp>
        <p:nvSpPr>
          <p:cNvPr id="244" name="gatk/freebayes/samtools"/>
          <p:cNvSpPr txBox="1"/>
          <p:nvPr/>
        </p:nvSpPr>
        <p:spPr>
          <a:xfrm>
            <a:off x="1892221" y="4469255"/>
            <a:ext cx="3065740" cy="37990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gatk</a:t>
            </a:r>
            <a:r>
              <a:rPr dirty="0"/>
              <a:t>/</a:t>
            </a:r>
            <a:r>
              <a:rPr dirty="0" err="1"/>
              <a:t>freebayes</a:t>
            </a:r>
            <a:r>
              <a:rPr dirty="0"/>
              <a:t>/</a:t>
            </a:r>
            <a:r>
              <a:rPr dirty="0" err="1"/>
              <a:t>samtools</a:t>
            </a:r>
            <a:endParaRPr dirty="0"/>
          </a:p>
        </p:txBody>
      </p:sp>
      <p:sp>
        <p:nvSpPr>
          <p:cNvPr id="245" name="gatk/wAnnovar/VEP/SnpEff"/>
          <p:cNvSpPr txBox="1"/>
          <p:nvPr/>
        </p:nvSpPr>
        <p:spPr>
          <a:xfrm>
            <a:off x="1606076" y="5165839"/>
            <a:ext cx="3393554" cy="37990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gatk/wAnnovar/VEP/SnpEff</a:t>
            </a:r>
          </a:p>
        </p:txBody>
      </p:sp>
      <p:sp>
        <p:nvSpPr>
          <p:cNvPr id="246" name="trimmed fastq"/>
          <p:cNvSpPr txBox="1"/>
          <p:nvPr/>
        </p:nvSpPr>
        <p:spPr>
          <a:xfrm>
            <a:off x="8108374" y="1740305"/>
            <a:ext cx="1441685" cy="3491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trimmed fastq</a:t>
            </a:r>
          </a:p>
        </p:txBody>
      </p:sp>
      <p:sp>
        <p:nvSpPr>
          <p:cNvPr id="247" name="sam/bam files"/>
          <p:cNvSpPr txBox="1"/>
          <p:nvPr/>
        </p:nvSpPr>
        <p:spPr>
          <a:xfrm>
            <a:off x="8422825" y="2814715"/>
            <a:ext cx="1437627" cy="3491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sam/bam files</a:t>
            </a:r>
          </a:p>
        </p:txBody>
      </p:sp>
      <p:sp>
        <p:nvSpPr>
          <p:cNvPr id="248" name="clean bam"/>
          <p:cNvSpPr txBox="1"/>
          <p:nvPr/>
        </p:nvSpPr>
        <p:spPr>
          <a:xfrm>
            <a:off x="8613027" y="3764330"/>
            <a:ext cx="1067597" cy="3491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clean bam</a:t>
            </a:r>
          </a:p>
        </p:txBody>
      </p:sp>
      <p:sp>
        <p:nvSpPr>
          <p:cNvPr id="249" name="VCF"/>
          <p:cNvSpPr txBox="1"/>
          <p:nvPr/>
        </p:nvSpPr>
        <p:spPr>
          <a:xfrm>
            <a:off x="9003610" y="4678225"/>
            <a:ext cx="442874" cy="3491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VCF</a:t>
            </a:r>
          </a:p>
        </p:txBody>
      </p:sp>
      <p:sp>
        <p:nvSpPr>
          <p:cNvPr id="250" name="annotated VCF"/>
          <p:cNvSpPr txBox="1"/>
          <p:nvPr/>
        </p:nvSpPr>
        <p:spPr>
          <a:xfrm>
            <a:off x="8455828" y="5609982"/>
            <a:ext cx="1488798" cy="3491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annotated VCF</a:t>
            </a:r>
          </a:p>
        </p:txBody>
      </p:sp>
      <p:sp>
        <p:nvSpPr>
          <p:cNvPr id="251" name="Output files"/>
          <p:cNvSpPr txBox="1"/>
          <p:nvPr/>
        </p:nvSpPr>
        <p:spPr>
          <a:xfrm>
            <a:off x="8008548" y="893998"/>
            <a:ext cx="1206795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Output files</a:t>
            </a:r>
          </a:p>
        </p:txBody>
      </p:sp>
      <p:sp>
        <p:nvSpPr>
          <p:cNvPr id="252" name="Tools Used"/>
          <p:cNvSpPr txBox="1"/>
          <p:nvPr/>
        </p:nvSpPr>
        <p:spPr>
          <a:xfrm>
            <a:off x="2743640" y="861084"/>
            <a:ext cx="1118429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r>
              <a:t>Tools Used</a:t>
            </a:r>
          </a:p>
        </p:txBody>
      </p:sp>
      <p:sp>
        <p:nvSpPr>
          <p:cNvPr id="253" name="Rectangle 1"/>
          <p:cNvSpPr/>
          <p:nvPr/>
        </p:nvSpPr>
        <p:spPr>
          <a:xfrm>
            <a:off x="8328811" y="2662896"/>
            <a:ext cx="1901213" cy="3403420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</p:spPr>
        <p:txBody>
          <a:bodyPr lIns="35717" tIns="35717" rIns="35717" bIns="35717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2200"/>
          </a:p>
        </p:txBody>
      </p:sp>
      <p:sp>
        <p:nvSpPr>
          <p:cNvPr id="254" name="Variant filtering and Annotation"/>
          <p:cNvSpPr txBox="1"/>
          <p:nvPr/>
        </p:nvSpPr>
        <p:spPr>
          <a:xfrm>
            <a:off x="5278647" y="6300606"/>
            <a:ext cx="1585601" cy="410686"/>
          </a:xfrm>
          <a:prstGeom prst="rect">
            <a:avLst/>
          </a:prstGeom>
          <a:solidFill>
            <a:srgbClr val="660066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t>Visualization </a:t>
            </a:r>
          </a:p>
        </p:txBody>
      </p:sp>
      <p:sp>
        <p:nvSpPr>
          <p:cNvPr id="255" name="gatk/wAnnovar/VEP/SnpEff"/>
          <p:cNvSpPr txBox="1"/>
          <p:nvPr/>
        </p:nvSpPr>
        <p:spPr>
          <a:xfrm>
            <a:off x="3302853" y="6292316"/>
            <a:ext cx="444028" cy="379908"/>
          </a:xfrm>
          <a:prstGeom prst="rect">
            <a:avLst/>
          </a:prstGeom>
          <a:solidFill>
            <a:srgbClr val="D6D5D5"/>
          </a:solidFill>
          <a:ln w="12700">
            <a:solidFill>
              <a:srgbClr val="000000"/>
            </a:solidFill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igv</a:t>
            </a:r>
            <a:endParaRPr dirty="0"/>
          </a:p>
        </p:txBody>
      </p:sp>
      <p:sp>
        <p:nvSpPr>
          <p:cNvPr id="256" name="Line"/>
          <p:cNvSpPr/>
          <p:nvPr/>
        </p:nvSpPr>
        <p:spPr>
          <a:xfrm flipH="1">
            <a:off x="6913355" y="6541739"/>
            <a:ext cx="2205138" cy="5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2144" tIns="32144" rIns="32144" bIns="32144"/>
          <a:lstStyle/>
          <a:p>
            <a:endParaRPr/>
          </a:p>
        </p:txBody>
      </p:sp>
      <p:sp>
        <p:nvSpPr>
          <p:cNvPr id="257" name="Straight Connector 3"/>
          <p:cNvSpPr/>
          <p:nvPr/>
        </p:nvSpPr>
        <p:spPr>
          <a:xfrm flipV="1">
            <a:off x="9118502" y="6175373"/>
            <a:ext cx="1" cy="3714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2144" tIns="32144" rIns="32144" bIns="32144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47956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2" grpId="0" animBg="1" advAuto="0"/>
      <p:bldP spid="243" grpId="0" animBg="1" advAuto="0"/>
      <p:bldP spid="244" grpId="0" animBg="1" advAuto="0"/>
      <p:bldP spid="245" grpId="0" animBg="1" advAuto="0"/>
      <p:bldP spid="246" grpId="0" animBg="1" advAuto="0"/>
      <p:bldP spid="247" grpId="0" animBg="1" advAuto="0"/>
      <p:bldP spid="248" grpId="0" animBg="1" advAuto="0"/>
      <p:bldP spid="249" grpId="0" animBg="1" advAuto="0"/>
      <p:bldP spid="250" grpId="0" animBg="1" advAuto="0"/>
      <p:bldP spid="251" grpId="0" animBg="1" advAuto="0"/>
      <p:bldP spid="252" grpId="0" animBg="1" advAuto="0"/>
      <p:bldP spid="253" grpId="0" animBg="1" advAuto="0"/>
      <p:bldP spid="254" grpId="0" animBg="1" advAuto="0"/>
      <p:bldP spid="255" grpId="0" animBg="1" advAuto="0"/>
      <p:bldP spid="256" grpId="0" animBg="1" advAuto="0"/>
      <p:bldP spid="257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Screen Shot 2019-11-12 at 00.48.56.png" descr="Screen Shot 2019-11-12 at 00.48.56.png"/>
          <p:cNvPicPr>
            <a:picLocks noChangeAspect="1"/>
          </p:cNvPicPr>
          <p:nvPr/>
        </p:nvPicPr>
        <p:blipFill>
          <a:blip r:embed="rId3"/>
          <a:srcRect l="7018" r="18881"/>
          <a:stretch>
            <a:fillRect/>
          </a:stretch>
        </p:blipFill>
        <p:spPr>
          <a:xfrm>
            <a:off x="99637" y="1289800"/>
            <a:ext cx="5542695" cy="250404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450" name="VCF Annotation:wANNOVAR"/>
          <p:cNvSpPr txBox="1"/>
          <p:nvPr/>
        </p:nvSpPr>
        <p:spPr>
          <a:xfrm>
            <a:off x="3745781" y="176927"/>
            <a:ext cx="4886028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100" b="1" dirty="0">
                <a:latin typeface="Calibri" panose="020F0502020204030204" pitchFamily="34" charset="0"/>
                <a:cs typeface="Calibri" panose="020F0502020204030204" pitchFamily="34" charset="0"/>
              </a:rPr>
              <a:t>VCF Annotation:</a:t>
            </a:r>
            <a:r>
              <a:rPr 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b="1" dirty="0" err="1">
                <a:latin typeface="Calibri" panose="020F0502020204030204" pitchFamily="34" charset="0"/>
                <a:cs typeface="Calibri" panose="020F0502020204030204" pitchFamily="34" charset="0"/>
              </a:rPr>
              <a:t>wANNOVAR</a:t>
            </a:r>
            <a:endParaRPr sz="3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1" name="http://wannovar.wglab.org"/>
          <p:cNvSpPr txBox="1"/>
          <p:nvPr/>
        </p:nvSpPr>
        <p:spPr>
          <a:xfrm>
            <a:off x="240607" y="543253"/>
            <a:ext cx="4769387" cy="518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>
              <a:defRPr sz="2900" b="1" i="1" u="sng">
                <a:solidFill>
                  <a:srgbClr val="0076BA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http://wannovar.wglab.org</a:t>
            </a:r>
          </a:p>
        </p:txBody>
      </p:sp>
      <p:pic>
        <p:nvPicPr>
          <p:cNvPr id="2" name="Screen Shot 2019-11-12 at 11.43.35.png" descr="Screen Shot 2019-11-12 at 11.43.35.png">
            <a:extLst>
              <a:ext uri="{FF2B5EF4-FFF2-40B4-BE49-F238E27FC236}">
                <a16:creationId xmlns:a16="http://schemas.microsoft.com/office/drawing/2014/main" id="{249EAA42-E516-A5DF-F0B1-7A483A47F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526" y="1091480"/>
            <a:ext cx="2525714" cy="343788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7" name="anemia">
            <a:extLst>
              <a:ext uri="{FF2B5EF4-FFF2-40B4-BE49-F238E27FC236}">
                <a16:creationId xmlns:a16="http://schemas.microsoft.com/office/drawing/2014/main" id="{8C12A7F5-24F0-F553-44F3-9E7019B59EC1}"/>
              </a:ext>
            </a:extLst>
          </p:cNvPr>
          <p:cNvSpPr txBox="1"/>
          <p:nvPr/>
        </p:nvSpPr>
        <p:spPr>
          <a:xfrm>
            <a:off x="4952552" y="1501304"/>
            <a:ext cx="305222" cy="1798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anemi</a:t>
            </a:r>
            <a:endParaRPr dirty="0"/>
          </a:p>
        </p:txBody>
      </p:sp>
      <p:sp>
        <p:nvSpPr>
          <p:cNvPr id="18" name="anemia.vcf">
            <a:extLst>
              <a:ext uri="{FF2B5EF4-FFF2-40B4-BE49-F238E27FC236}">
                <a16:creationId xmlns:a16="http://schemas.microsoft.com/office/drawing/2014/main" id="{5FBDB4FA-A022-2611-AC74-4F0007D0C42A}"/>
              </a:ext>
            </a:extLst>
          </p:cNvPr>
          <p:cNvSpPr txBox="1"/>
          <p:nvPr/>
        </p:nvSpPr>
        <p:spPr>
          <a:xfrm>
            <a:off x="5474387" y="1761839"/>
            <a:ext cx="1230043" cy="1798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 sz="7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anemia.vcf              </a:t>
            </a:r>
          </a:p>
        </p:txBody>
      </p:sp>
      <p:pic>
        <p:nvPicPr>
          <p:cNvPr id="20" name="Screen Shot 2019-11-12 at 10.05.36.png" descr="Screen Shot 2019-11-12 at 10.05.36.png">
            <a:extLst>
              <a:ext uri="{FF2B5EF4-FFF2-40B4-BE49-F238E27FC236}">
                <a16:creationId xmlns:a16="http://schemas.microsoft.com/office/drawing/2014/main" id="{DF79D734-3EA6-64CB-3756-0F90505630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0" t="4391" r="851"/>
          <a:stretch>
            <a:fillRect/>
          </a:stretch>
        </p:blipFill>
        <p:spPr>
          <a:xfrm>
            <a:off x="142119" y="4590072"/>
            <a:ext cx="5158137" cy="1956255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22" name="Annotation &amp; Predictions">
            <a:extLst>
              <a:ext uri="{FF2B5EF4-FFF2-40B4-BE49-F238E27FC236}">
                <a16:creationId xmlns:a16="http://schemas.microsoft.com/office/drawing/2014/main" id="{9474C4B6-2B98-B9FA-FBDE-D32EBABA9FE7}"/>
              </a:ext>
            </a:extLst>
          </p:cNvPr>
          <p:cNvSpPr txBox="1"/>
          <p:nvPr/>
        </p:nvSpPr>
        <p:spPr>
          <a:xfrm>
            <a:off x="868781" y="4168537"/>
            <a:ext cx="3513037" cy="37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Annotation &amp; Predictions</a:t>
            </a:r>
          </a:p>
        </p:txBody>
      </p:sp>
      <p:pic>
        <p:nvPicPr>
          <p:cNvPr id="23" name="Phenolyzer_workflow.png" descr="Phenolyzer_workflow.png">
            <a:extLst>
              <a:ext uri="{FF2B5EF4-FFF2-40B4-BE49-F238E27FC236}">
                <a16:creationId xmlns:a16="http://schemas.microsoft.com/office/drawing/2014/main" id="{189FA406-77D8-B99B-8AB5-CFA9BD919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205" y="4317648"/>
            <a:ext cx="4339071" cy="2440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Screen Shot 2019-11-12 at 12.25.43.png" descr="Screen Shot 2019-11-12 at 12.25.43.png">
            <a:extLst>
              <a:ext uri="{FF2B5EF4-FFF2-40B4-BE49-F238E27FC236}">
                <a16:creationId xmlns:a16="http://schemas.microsoft.com/office/drawing/2014/main" id="{A9FA7547-B6F6-5D5C-72D5-CE9C4F2E4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260" y="5189548"/>
            <a:ext cx="1169684" cy="611588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Phenotype Based Gene Analyzer, a tool focusing on discovering genes based on user-specific disease/phenotype terms.">
            <a:extLst>
              <a:ext uri="{FF2B5EF4-FFF2-40B4-BE49-F238E27FC236}">
                <a16:creationId xmlns:a16="http://schemas.microsoft.com/office/drawing/2014/main" id="{02C6E29A-9D44-7594-C303-E554F9E247DF}"/>
              </a:ext>
            </a:extLst>
          </p:cNvPr>
          <p:cNvSpPr txBox="1"/>
          <p:nvPr/>
        </p:nvSpPr>
        <p:spPr>
          <a:xfrm>
            <a:off x="9279636" y="2918354"/>
            <a:ext cx="2912364" cy="1611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 defTabSz="457200">
              <a:defRPr sz="2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2000" dirty="0"/>
              <a:t>Phenotype Based Gene Analyzer, a tool focusing on discovering genes based on user-specific disease/phenotype terms</a:t>
            </a:r>
          </a:p>
        </p:txBody>
      </p:sp>
      <p:sp>
        <p:nvSpPr>
          <p:cNvPr id="29" name="Website: http://phenolyzer.wglab.org">
            <a:extLst>
              <a:ext uri="{FF2B5EF4-FFF2-40B4-BE49-F238E27FC236}">
                <a16:creationId xmlns:a16="http://schemas.microsoft.com/office/drawing/2014/main" id="{5E9A4269-3965-E6F5-6510-AB06290A1139}"/>
              </a:ext>
            </a:extLst>
          </p:cNvPr>
          <p:cNvSpPr txBox="1"/>
          <p:nvPr/>
        </p:nvSpPr>
        <p:spPr>
          <a:xfrm>
            <a:off x="9143557" y="2461293"/>
            <a:ext cx="3048443" cy="349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http://</a:t>
            </a:r>
            <a:r>
              <a:rPr dirty="0" err="1"/>
              <a:t>phenolyzer.wglab.org</a:t>
            </a:r>
            <a:endParaRPr dirty="0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F0B75C1-A090-552E-F78D-B7E6805E5FD7}"/>
              </a:ext>
            </a:extLst>
          </p:cNvPr>
          <p:cNvSpPr/>
          <p:nvPr/>
        </p:nvSpPr>
        <p:spPr>
          <a:xfrm>
            <a:off x="5430517" y="5336619"/>
            <a:ext cx="665483" cy="17985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91948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CF Annotation:wANNOVAR">
            <a:extLst>
              <a:ext uri="{FF2B5EF4-FFF2-40B4-BE49-F238E27FC236}">
                <a16:creationId xmlns:a16="http://schemas.microsoft.com/office/drawing/2014/main" id="{03A79E06-F076-BDF8-4C05-897B34107EC4}"/>
              </a:ext>
            </a:extLst>
          </p:cNvPr>
          <p:cNvSpPr txBox="1"/>
          <p:nvPr/>
        </p:nvSpPr>
        <p:spPr>
          <a:xfrm>
            <a:off x="3331253" y="18018"/>
            <a:ext cx="4886028" cy="548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algn="l" defTabSz="457200">
              <a:defRPr sz="2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100" b="1" dirty="0">
                <a:latin typeface="Calibri" panose="020F0502020204030204" pitchFamily="34" charset="0"/>
                <a:cs typeface="Calibri" panose="020F0502020204030204" pitchFamily="34" charset="0"/>
              </a:rPr>
              <a:t>VCF Annotation:</a:t>
            </a:r>
            <a:r>
              <a:rPr lang="en-US" sz="31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3100" b="1" dirty="0" err="1">
                <a:latin typeface="Calibri" panose="020F0502020204030204" pitchFamily="34" charset="0"/>
                <a:cs typeface="Calibri" panose="020F0502020204030204" pitchFamily="34" charset="0"/>
              </a:rPr>
              <a:t>wANNOVAR</a:t>
            </a:r>
            <a:endParaRPr sz="3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AE5336-A4AB-6249-86B4-549A705B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2" y="725155"/>
            <a:ext cx="4993544" cy="4054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BAC9BF-234C-1905-7A9D-F783FF2071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941" b="39985"/>
          <a:stretch/>
        </p:blipFill>
        <p:spPr>
          <a:xfrm>
            <a:off x="14227" y="4773830"/>
            <a:ext cx="5003229" cy="836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AF666-32D8-587A-599C-F856FDA7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934" y="725154"/>
            <a:ext cx="4838295" cy="4212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FF52E3-7FD8-169B-40D9-F0283084A4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79" r="16398" b="35531"/>
          <a:stretch/>
        </p:blipFill>
        <p:spPr>
          <a:xfrm>
            <a:off x="5670061" y="4907942"/>
            <a:ext cx="4884556" cy="14928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9FFEA4-998F-AAF4-939F-3972AE637B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398" b="74428"/>
          <a:stretch/>
        </p:blipFill>
        <p:spPr>
          <a:xfrm>
            <a:off x="24795" y="5671015"/>
            <a:ext cx="4884556" cy="1010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BE7C46-2C49-7028-1F66-46A6925AC715}"/>
              </a:ext>
            </a:extLst>
          </p:cNvPr>
          <p:cNvSpPr txBox="1"/>
          <p:nvPr/>
        </p:nvSpPr>
        <p:spPr>
          <a:xfrm>
            <a:off x="5913120" y="6367796"/>
            <a:ext cx="587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More info : </a:t>
            </a:r>
            <a:r>
              <a:rPr lang="en-US" dirty="0">
                <a:solidFill>
                  <a:srgbClr val="00B0F0"/>
                </a:solidFill>
              </a:rPr>
              <a:t>https://</a:t>
            </a:r>
            <a:r>
              <a:rPr lang="en-US" dirty="0" err="1">
                <a:solidFill>
                  <a:srgbClr val="00B0F0"/>
                </a:solidFill>
              </a:rPr>
              <a:t>brb.nci.nih.gov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seqtools</a:t>
            </a:r>
            <a:r>
              <a:rPr lang="en-US" dirty="0">
                <a:solidFill>
                  <a:srgbClr val="00B0F0"/>
                </a:solidFill>
              </a:rPr>
              <a:t>/</a:t>
            </a:r>
            <a:r>
              <a:rPr lang="en-US" dirty="0" err="1">
                <a:solidFill>
                  <a:srgbClr val="00B0F0"/>
                </a:solidFill>
              </a:rPr>
              <a:t>colexpanno.html</a:t>
            </a:r>
            <a:endParaRPr lang="en-US" dirty="0">
              <a:solidFill>
                <a:srgbClr val="00B0F0"/>
              </a:solidFill>
            </a:endParaRP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949856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22C084-D57A-78DB-B188-23A5B4E43C7C}"/>
              </a:ext>
            </a:extLst>
          </p:cNvPr>
          <p:cNvSpPr txBox="1"/>
          <p:nvPr/>
        </p:nvSpPr>
        <p:spPr>
          <a:xfrm>
            <a:off x="3894018" y="3136612"/>
            <a:ext cx="3734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Lastly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2213711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2663-BF7A-C77E-6038-3164D205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sz="6600" dirty="0"/>
              <a:t>Reproducibility</a:t>
            </a:r>
            <a:br>
              <a:rPr lang="en-AE" sz="6600" dirty="0"/>
            </a:b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A21871-4F60-B9D4-3973-6D7F4195C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931199"/>
            <a:ext cx="10332611" cy="4142834"/>
          </a:xfrm>
        </p:spPr>
        <p:txBody>
          <a:bodyPr/>
          <a:lstStyle/>
          <a:p>
            <a:r>
              <a:rPr lang="en-AE" dirty="0"/>
              <a:t>Tool(s) version : Module, docker, singularity</a:t>
            </a:r>
          </a:p>
          <a:p>
            <a:r>
              <a:rPr lang="en-AE" dirty="0"/>
              <a:t>Pipeline workflow: </a:t>
            </a:r>
            <a:r>
              <a:rPr lang="en-US" b="0" i="0" u="none" strike="noStrike" dirty="0" err="1">
                <a:solidFill>
                  <a:srgbClr val="474645"/>
                </a:solidFill>
                <a:effectLst/>
                <a:latin typeface="Gotham SSm A"/>
              </a:rPr>
              <a:t>BioSAILs</a:t>
            </a:r>
            <a:r>
              <a:rPr lang="en-AE" b="0" i="0" u="none" strike="noStrike" dirty="0">
                <a:solidFill>
                  <a:srgbClr val="474645"/>
                </a:solidFill>
                <a:effectLst/>
                <a:latin typeface="Gotham SSm A"/>
              </a:rPr>
              <a:t>, Snakemake,Nextflow</a:t>
            </a:r>
          </a:p>
          <a:p>
            <a:r>
              <a:rPr lang="en-AE" b="0" i="0" u="none" strike="noStrike" dirty="0">
                <a:solidFill>
                  <a:srgbClr val="474645"/>
                </a:solidFill>
                <a:effectLst/>
                <a:latin typeface="Gotham SSm A"/>
              </a:rPr>
              <a:t>Single </a:t>
            </a:r>
            <a:r>
              <a:rPr lang="en-AE" dirty="0">
                <a:solidFill>
                  <a:srgbClr val="474645"/>
                </a:solidFill>
                <a:latin typeface="Gotham SSm A"/>
              </a:rPr>
              <a:t>OS environment</a:t>
            </a:r>
            <a:endParaRPr lang="en-AE" b="0" i="0" u="none" strike="noStrike" dirty="0">
              <a:solidFill>
                <a:srgbClr val="474645"/>
              </a:solidFill>
              <a:effectLst/>
              <a:latin typeface="Gotham SSm A"/>
            </a:endParaRPr>
          </a:p>
          <a:p>
            <a:r>
              <a:rPr lang="en-AE" dirty="0">
                <a:solidFill>
                  <a:srgbClr val="474645"/>
                </a:solidFill>
                <a:latin typeface="Gotham SSm A"/>
              </a:rPr>
              <a:t>Documentation: R markdown ,Github</a:t>
            </a:r>
          </a:p>
          <a:p>
            <a:endParaRPr lang="en-AE" dirty="0">
              <a:solidFill>
                <a:srgbClr val="474645"/>
              </a:solidFill>
              <a:latin typeface="Gotham SSm A"/>
            </a:endParaRP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527160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3BAA66-9316-26AE-806E-DCC668D9D5C6}"/>
              </a:ext>
            </a:extLst>
          </p:cNvPr>
          <p:cNvSpPr txBox="1"/>
          <p:nvPr/>
        </p:nvSpPr>
        <p:spPr>
          <a:xfrm>
            <a:off x="3894018" y="3136612"/>
            <a:ext cx="509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3200" dirty="0"/>
              <a:t>Thank you &amp; 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57446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3E914-34AE-9012-6634-CEADE0493181}"/>
              </a:ext>
            </a:extLst>
          </p:cNvPr>
          <p:cNvSpPr txBox="1"/>
          <p:nvPr/>
        </p:nvSpPr>
        <p:spPr>
          <a:xfrm>
            <a:off x="4602706" y="3044279"/>
            <a:ext cx="2986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sz="4400" dirty="0"/>
              <a:t>File Formats</a:t>
            </a:r>
            <a:endParaRPr lang="en-AE" sz="3200" dirty="0"/>
          </a:p>
        </p:txBody>
      </p:sp>
    </p:spTree>
    <p:extLst>
      <p:ext uri="{BB962C8B-B14F-4D97-AF65-F5344CB8AC3E}">
        <p14:creationId xmlns:p14="http://schemas.microsoft.com/office/powerpoint/2010/main" val="1430698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18"/>
          <p:cNvSpPr txBox="1"/>
          <p:nvPr/>
        </p:nvSpPr>
        <p:spPr>
          <a:xfrm>
            <a:off x="3774975" y="248772"/>
            <a:ext cx="4642050" cy="5693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650240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3100" b="1" dirty="0"/>
              <a:t>Standard output </a:t>
            </a:r>
            <a:r>
              <a:rPr sz="3100" b="1" dirty="0"/>
              <a:t>format</a:t>
            </a:r>
            <a:r>
              <a:rPr lang="en-US" sz="3100" b="1" dirty="0"/>
              <a:t>s</a:t>
            </a:r>
            <a:endParaRPr sz="3100" b="1" dirty="0"/>
          </a:p>
        </p:txBody>
      </p:sp>
      <p:pic>
        <p:nvPicPr>
          <p:cNvPr id="29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3" y="3620414"/>
            <a:ext cx="3802142" cy="15588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icture 3" descr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48" y="2224634"/>
            <a:ext cx="3487103" cy="1099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" descr="Picture 1">
            <a:extLst>
              <a:ext uri="{FF2B5EF4-FFF2-40B4-BE49-F238E27FC236}">
                <a16:creationId xmlns:a16="http://schemas.microsoft.com/office/drawing/2014/main" id="{2F32ECB7-9913-334D-B44C-02BAF12D0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072" y="2224634"/>
            <a:ext cx="5037773" cy="25014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B9B12B1-0BE5-2E4B-ADE7-9A9A3EB81968}"/>
              </a:ext>
            </a:extLst>
          </p:cNvPr>
          <p:cNvSpPr txBox="1"/>
          <p:nvPr/>
        </p:nvSpPr>
        <p:spPr>
          <a:xfrm>
            <a:off x="6472319" y="1251074"/>
            <a:ext cx="3770473" cy="677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650240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S</a:t>
            </a:r>
            <a:r>
              <a:rPr dirty="0"/>
              <a:t>AM/</a:t>
            </a:r>
            <a:r>
              <a:rPr lang="en-US" dirty="0"/>
              <a:t>B</a:t>
            </a:r>
            <a:r>
              <a:rPr dirty="0"/>
              <a:t>AM format</a:t>
            </a:r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2AACEB48-E37D-9F41-B14A-F9470EA8AE5D}"/>
              </a:ext>
            </a:extLst>
          </p:cNvPr>
          <p:cNvSpPr txBox="1"/>
          <p:nvPr/>
        </p:nvSpPr>
        <p:spPr>
          <a:xfrm>
            <a:off x="1320758" y="1251074"/>
            <a:ext cx="2901792" cy="677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defTabSz="650240">
              <a:defRPr sz="3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err="1"/>
              <a:t>Fastq</a:t>
            </a:r>
            <a:r>
              <a:rPr lang="en-US" dirty="0"/>
              <a:t> </a:t>
            </a:r>
            <a:r>
              <a:rPr dirty="0"/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410560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itle 1"/>
          <p:cNvSpPr txBox="1">
            <a:spLocks noGrp="1"/>
          </p:cNvSpPr>
          <p:nvPr>
            <p:ph type="title"/>
          </p:nvPr>
        </p:nvSpPr>
        <p:spPr>
          <a:xfrm>
            <a:off x="109538" y="-942"/>
            <a:ext cx="8229601" cy="7715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b="1" dirty="0"/>
              <a:t>VCF File Format</a:t>
            </a:r>
          </a:p>
        </p:txBody>
      </p:sp>
      <p:pic>
        <p:nvPicPr>
          <p:cNvPr id="375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459" y="2428256"/>
            <a:ext cx="8915401" cy="4008665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Frame 6"/>
          <p:cNvSpPr/>
          <p:nvPr/>
        </p:nvSpPr>
        <p:spPr>
          <a:xfrm>
            <a:off x="1625760" y="2755106"/>
            <a:ext cx="8216901" cy="889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2" y="300"/>
                </a:moveTo>
                <a:lnTo>
                  <a:pt x="32" y="21300"/>
                </a:lnTo>
                <a:lnTo>
                  <a:pt x="21568" y="21300"/>
                </a:lnTo>
                <a:lnTo>
                  <a:pt x="21568" y="3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457184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77" name="TextBox 7"/>
          <p:cNvSpPr txBox="1"/>
          <p:nvPr/>
        </p:nvSpPr>
        <p:spPr>
          <a:xfrm>
            <a:off x="4572159" y="2357889"/>
            <a:ext cx="293370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650240"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File and Genome Information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B0E7DF-0C89-B24F-8901-EB7C812C482B}"/>
              </a:ext>
            </a:extLst>
          </p:cNvPr>
          <p:cNvSpPr/>
          <p:nvPr/>
        </p:nvSpPr>
        <p:spPr>
          <a:xfrm>
            <a:off x="1865630" y="891116"/>
            <a:ext cx="6473509" cy="1296026"/>
          </a:xfrm>
          <a:prstGeom prst="rect">
            <a:avLst/>
          </a:prstGeom>
        </p:spPr>
        <p:txBody>
          <a:bodyPr wrap="square" lIns="64291" tIns="32146" rIns="64291" bIns="32146">
            <a:spAutoFit/>
          </a:bodyPr>
          <a:lstStyle/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Standard file format within field of genetics/genomics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Output file generated by almost all variant calling software</a:t>
            </a:r>
          </a:p>
          <a:p>
            <a:pPr algn="l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File format used in downstream tools for data analysis</a:t>
            </a:r>
          </a:p>
          <a:p>
            <a:pPr algn="l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5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1" y="1463850"/>
            <a:ext cx="8915401" cy="4008665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Frame 8"/>
          <p:cNvSpPr/>
          <p:nvPr/>
        </p:nvSpPr>
        <p:spPr>
          <a:xfrm>
            <a:off x="1612901" y="2647950"/>
            <a:ext cx="5588001" cy="1974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106" y="300"/>
                </a:moveTo>
                <a:lnTo>
                  <a:pt x="106" y="21300"/>
                </a:lnTo>
                <a:lnTo>
                  <a:pt x="21494" y="21300"/>
                </a:lnTo>
                <a:lnTo>
                  <a:pt x="21494" y="3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FF0000"/>
            </a:solidFill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defTabSz="457184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82" name="TextBox 9"/>
          <p:cNvSpPr txBox="1"/>
          <p:nvPr/>
        </p:nvSpPr>
        <p:spPr>
          <a:xfrm>
            <a:off x="7277100" y="3222283"/>
            <a:ext cx="1993901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650240">
              <a:defRPr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Field Descriptions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BB1E07-E12F-BD4D-A2A8-C2D462F7210B}"/>
              </a:ext>
            </a:extLst>
          </p:cNvPr>
          <p:cNvSpPr txBox="1">
            <a:spLocks/>
          </p:cNvSpPr>
          <p:nvPr/>
        </p:nvSpPr>
        <p:spPr>
          <a:xfrm>
            <a:off x="-2133601" y="100299"/>
            <a:ext cx="8229601" cy="7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/>
            <a:r>
              <a:rPr lang="en-US" b="1" dirty="0"/>
              <a:t>VCF File Format</a:t>
            </a:r>
          </a:p>
        </p:txBody>
      </p:sp>
    </p:spTree>
    <p:extLst>
      <p:ext uri="{BB962C8B-B14F-4D97-AF65-F5344CB8AC3E}">
        <p14:creationId xmlns:p14="http://schemas.microsoft.com/office/powerpoint/2010/main" val="4251677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10752</TotalTime>
  <Words>2735</Words>
  <Application>Microsoft Macintosh PowerPoint</Application>
  <PresentationFormat>Widescreen</PresentationFormat>
  <Paragraphs>354</Paragraphs>
  <Slides>54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Gotham SSm A</vt:lpstr>
      <vt:lpstr>Söhne</vt:lpstr>
      <vt:lpstr>Arial</vt:lpstr>
      <vt:lpstr>Calibri</vt:lpstr>
      <vt:lpstr>Calibri Light</vt:lpstr>
      <vt:lpstr>Monaco</vt:lpstr>
      <vt:lpstr>Montserrat</vt:lpstr>
      <vt:lpstr>Montserrat SemiBold</vt:lpstr>
      <vt:lpstr>Roboto</vt:lpstr>
      <vt:lpstr>Office Theme</vt:lpstr>
      <vt:lpstr>Variant detection and Annotation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VCF File Format</vt:lpstr>
      <vt:lpstr>PowerPoint Presentation</vt:lpstr>
      <vt:lpstr>PowerPoint Presentation</vt:lpstr>
      <vt:lpstr>PowerPoint Presentation</vt:lpstr>
      <vt:lpstr>VCF File Format</vt:lpstr>
      <vt:lpstr>VCF File Format</vt:lpstr>
      <vt:lpstr>VCF vs gVCF</vt:lpstr>
      <vt:lpstr>PowerPoint Presentation</vt:lpstr>
      <vt:lpstr>Variant Annotation</vt:lpstr>
      <vt:lpstr>Variant Annotation</vt:lpstr>
      <vt:lpstr>Tools for VCF Annotation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Criterias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 Visulization</vt:lpstr>
      <vt:lpstr>Hands on Visulization</vt:lpstr>
      <vt:lpstr>Hands on Visulization</vt:lpstr>
      <vt:lpstr>PowerPoint Presentation</vt:lpstr>
      <vt:lpstr>Hands on variant filtering</vt:lpstr>
      <vt:lpstr>Hands on variant filtering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Reproducibility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CGSB: Variant calling</dc:title>
  <dc:creator>Microsoft Office User</dc:creator>
  <cp:lastModifiedBy>Microsoft Office User</cp:lastModifiedBy>
  <cp:revision>23</cp:revision>
  <dcterms:created xsi:type="dcterms:W3CDTF">2024-02-14T06:47:39Z</dcterms:created>
  <dcterms:modified xsi:type="dcterms:W3CDTF">2024-02-27T08:34:02Z</dcterms:modified>
</cp:coreProperties>
</file>